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9" r:id="rId2"/>
  </p:sldMasterIdLst>
  <p:notesMasterIdLst>
    <p:notesMasterId r:id="rId18"/>
  </p:notesMasterIdLst>
  <p:handoutMasterIdLst>
    <p:handoutMasterId r:id="rId19"/>
  </p:handoutMasterIdLst>
  <p:sldIdLst>
    <p:sldId id="378" r:id="rId3"/>
    <p:sldId id="452" r:id="rId4"/>
    <p:sldId id="575" r:id="rId5"/>
    <p:sldId id="576" r:id="rId6"/>
    <p:sldId id="455" r:id="rId7"/>
    <p:sldId id="436" r:id="rId8"/>
    <p:sldId id="380" r:id="rId9"/>
    <p:sldId id="437" r:id="rId10"/>
    <p:sldId id="419" r:id="rId11"/>
    <p:sldId id="423" r:id="rId12"/>
    <p:sldId id="426" r:id="rId13"/>
    <p:sldId id="571" r:id="rId14"/>
    <p:sldId id="570" r:id="rId15"/>
    <p:sldId id="578" r:id="rId16"/>
    <p:sldId id="440" r:id="rId17"/>
  </p:sldIdLst>
  <p:sldSz cx="12188825" cy="6858000"/>
  <p:notesSz cx="7315200" cy="96012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543FBDC-5757-4916-9B33-0BD39CF62E54}">
          <p14:sldIdLst>
            <p14:sldId id="378"/>
            <p14:sldId id="452"/>
            <p14:sldId id="575"/>
            <p14:sldId id="576"/>
            <p14:sldId id="455"/>
            <p14:sldId id="436"/>
            <p14:sldId id="380"/>
            <p14:sldId id="437"/>
            <p14:sldId id="419"/>
            <p14:sldId id="423"/>
            <p14:sldId id="426"/>
            <p14:sldId id="571"/>
            <p14:sldId id="570"/>
            <p14:sldId id="578"/>
            <p14:sldId id="44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NG, KE" initials="ZK" lastIdx="2" clrIdx="0">
    <p:extLst/>
  </p:cmAuthor>
  <p:cmAuthor id="2" name="ZHANG, KE" initials="ZK [2]" lastIdx="1" clrIdx="1">
    <p:extLst/>
  </p:cmAuthor>
  <p:cmAuthor id="3" name="ZHANG, KE" initials="ZK [3]" lastIdx="1" clrIdx="2">
    <p:extLst/>
  </p:cmAuthor>
  <p:cmAuthor id="4" name="ZHANG, KE" initials="ZK [4]" lastIdx="1" clrIdx="3">
    <p:extLst/>
  </p:cmAuthor>
  <p:cmAuthor id="5" name="ZHANG, KE" initials="ZK [5]" lastIdx="1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3E"/>
    <a:srgbClr val="191919"/>
    <a:srgbClr val="CF2A2A"/>
    <a:srgbClr val="4CA90C"/>
    <a:srgbClr val="009FDB"/>
    <a:srgbClr val="D5D5D5"/>
    <a:srgbClr val="FFB81C"/>
    <a:srgbClr val="F2F2F2"/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3" autoAdjust="0"/>
    <p:restoredTop sz="89612" autoAdjust="0"/>
  </p:normalViewPr>
  <p:slideViewPr>
    <p:cSldViewPr snapToGrid="0">
      <p:cViewPr varScale="1">
        <p:scale>
          <a:sx n="77" d="100"/>
          <a:sy n="77" d="100"/>
        </p:scale>
        <p:origin x="821" y="58"/>
      </p:cViewPr>
      <p:guideLst/>
    </p:cSldViewPr>
  </p:slideViewPr>
  <p:outlineViewPr>
    <p:cViewPr>
      <p:scale>
        <a:sx n="33" d="100"/>
        <a:sy n="33" d="100"/>
      </p:scale>
      <p:origin x="0" y="-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03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61BAE71F-DCD6-4475-8D46-F526E959D1D7}" type="datetimeFigureOut">
              <a:rPr lang="en-US"/>
              <a:pPr>
                <a:defRPr/>
              </a:pPr>
              <a:t>10/3/2019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DD62351A-7F70-449D-B308-E222B940FE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279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4DF10A75-7006-49AA-BBB0-8CBAB4DFC0F2}" type="datetimeFigureOut">
              <a:rPr lang="en-US"/>
              <a:pPr>
                <a:defRPr/>
              </a:pPr>
              <a:t>10/3/2019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719138"/>
            <a:ext cx="6397625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3" tIns="48327" rIns="96653" bIns="48327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53" tIns="48327" rIns="96653" bIns="48327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6697E76A-34C6-492A-A347-76311E2AD1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8449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83265">
              <a:defRPr/>
            </a:pP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97E76A-34C6-492A-A347-76311E2AD1E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25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97E76A-34C6-492A-A347-76311E2AD1E2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380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97E76A-34C6-492A-A347-76311E2AD1E2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99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97E76A-34C6-492A-A347-76311E2AD1E2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320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97E76A-34C6-492A-A347-76311E2AD1E2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226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97E76A-34C6-492A-A347-76311E2AD1E2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908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97E76A-34C6-492A-A347-76311E2AD1E2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63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CIM – Common Information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97E76A-34C6-492A-A347-76311E2AD1E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63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97E76A-34C6-492A-A347-76311E2AD1E2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667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97E76A-34C6-492A-A347-76311E2AD1E2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63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97E76A-34C6-492A-A347-76311E2AD1E2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02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97E76A-34C6-492A-A347-76311E2AD1E2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82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97E76A-34C6-492A-A347-76311E2AD1E2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00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ption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75589" y="6061077"/>
            <a:ext cx="511174" cy="511174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498799" y="594859"/>
            <a:ext cx="5609823" cy="244486"/>
          </a:xfrm>
        </p:spPr>
        <p:txBody>
          <a:bodyPr/>
          <a:lstStyle>
            <a:lvl1pPr marL="0" indent="0">
              <a:spcAft>
                <a:spcPts val="400"/>
              </a:spcAft>
              <a:buFontTx/>
              <a:buNone/>
              <a:defRPr sz="1400" b="0" i="0">
                <a:solidFill>
                  <a:schemeClr val="bg2"/>
                </a:solidFill>
              </a:defRPr>
            </a:lvl1pPr>
            <a:lvl2pPr marL="0" indent="0">
              <a:spcAft>
                <a:spcPts val="400"/>
              </a:spcAft>
              <a:buFontTx/>
              <a:buNone/>
              <a:defRPr sz="1400">
                <a:solidFill>
                  <a:schemeClr val="bg2"/>
                </a:solidFill>
              </a:defRPr>
            </a:lvl2pPr>
            <a:lvl3pPr marL="0" indent="0">
              <a:spcAft>
                <a:spcPts val="400"/>
              </a:spcAft>
              <a:buFontTx/>
              <a:buNone/>
              <a:defRPr sz="1400">
                <a:solidFill>
                  <a:schemeClr val="bg2"/>
                </a:solidFill>
              </a:defRPr>
            </a:lvl3pPr>
            <a:lvl4pPr marL="0" indent="0">
              <a:spcAft>
                <a:spcPts val="400"/>
              </a:spcAft>
              <a:buFontTx/>
              <a:buNone/>
              <a:defRPr sz="1400">
                <a:solidFill>
                  <a:schemeClr val="bg2"/>
                </a:solidFill>
              </a:defRPr>
            </a:lvl4pPr>
            <a:lvl5pPr marL="0" indent="0">
              <a:spcAft>
                <a:spcPts val="400"/>
              </a:spcAft>
              <a:buFontTx/>
              <a:buNone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798" y="927100"/>
            <a:ext cx="11209064" cy="1523098"/>
          </a:xfrm>
          <a:effectLst/>
        </p:spPr>
        <p:txBody>
          <a:bodyPr anchor="b" anchorCtr="0"/>
          <a:lstStyle>
            <a:lvl1pPr>
              <a:lnSpc>
                <a:spcPct val="82000"/>
              </a:lnSpc>
              <a:spcAft>
                <a:spcPts val="800"/>
              </a:spcAft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98798" y="2459736"/>
            <a:ext cx="11213719" cy="914400"/>
          </a:xfrm>
          <a:effectLst/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799" y="3474721"/>
            <a:ext cx="5609823" cy="2335211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2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2"/>
                </a:solidFill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2"/>
                </a:solidFill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2"/>
                </a:solidFill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98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774701"/>
            <a:ext cx="12188825" cy="60833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498798" y="1634067"/>
            <a:ext cx="11209064" cy="1515534"/>
          </a:xfrm>
        </p:spPr>
        <p:txBody>
          <a:bodyPr anchor="b" anchorCtr="0"/>
          <a:lstStyle>
            <a:lvl1pPr>
              <a:lnSpc>
                <a:spcPct val="82000"/>
              </a:lnSpc>
              <a:spcAft>
                <a:spcPts val="800"/>
              </a:spcAft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 bwMode="white">
          <a:xfrm>
            <a:off x="498799" y="3608390"/>
            <a:ext cx="5609823" cy="224631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1"/>
                </a:solidFill>
              </a:defRPr>
            </a:lvl2pPr>
            <a:lvl3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1"/>
                </a:solidFill>
              </a:defRPr>
            </a:lvl3pPr>
            <a:lvl4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1"/>
                </a:solidFill>
              </a:defRPr>
            </a:lvl4pPr>
            <a:lvl5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90296" y="6075784"/>
            <a:ext cx="496467" cy="49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30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774701"/>
            <a:ext cx="12188825" cy="60833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498798" y="1642533"/>
            <a:ext cx="11209064" cy="1512147"/>
          </a:xfrm>
        </p:spPr>
        <p:txBody>
          <a:bodyPr anchor="b" anchorCtr="0"/>
          <a:lstStyle>
            <a:lvl1pPr>
              <a:lnSpc>
                <a:spcPct val="82000"/>
              </a:lnSpc>
              <a:spcAft>
                <a:spcPts val="800"/>
              </a:spcAft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 bwMode="white">
          <a:xfrm>
            <a:off x="498799" y="3608390"/>
            <a:ext cx="5609823" cy="224631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75589" y="6061077"/>
            <a:ext cx="511174" cy="51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475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8798" y="1642533"/>
            <a:ext cx="11209064" cy="1512147"/>
          </a:xfrm>
        </p:spPr>
        <p:txBody>
          <a:bodyPr anchor="b" anchorCtr="0"/>
          <a:lstStyle>
            <a:lvl1pPr>
              <a:lnSpc>
                <a:spcPct val="82000"/>
              </a:lnSpc>
              <a:spcAft>
                <a:spcPts val="800"/>
              </a:spcAft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799" y="3608390"/>
            <a:ext cx="5609823" cy="224631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2"/>
                </a:solidFill>
              </a:defRPr>
            </a:lvl4pPr>
            <a:lvl5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5659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774700"/>
            <a:ext cx="12188825" cy="6083300"/>
          </a:xfrm>
          <a:solidFill>
            <a:schemeClr val="bg2"/>
          </a:solidFill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add. The Globe Alone logo should sit on top of picture.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498798" y="1638300"/>
            <a:ext cx="11209064" cy="1516378"/>
          </a:xfrm>
        </p:spPr>
        <p:txBody>
          <a:bodyPr anchor="b" anchorCtr="0"/>
          <a:lstStyle>
            <a:lvl1pPr>
              <a:lnSpc>
                <a:spcPct val="82000"/>
              </a:lnSpc>
              <a:spcAft>
                <a:spcPts val="800"/>
              </a:spcAft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799" y="3608390"/>
            <a:ext cx="5609823" cy="224631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2"/>
                </a:solidFill>
              </a:defRPr>
            </a:lvl4pPr>
            <a:lvl5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6901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90939" y="1139370"/>
            <a:ext cx="11209064" cy="48121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1"/>
          <p:cNvSpPr txBox="1">
            <a:spLocks/>
          </p:cNvSpPr>
          <p:nvPr userDrawn="1"/>
        </p:nvSpPr>
        <p:spPr>
          <a:xfrm>
            <a:off x="423510" y="6441197"/>
            <a:ext cx="257977" cy="252899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l" defTabSz="457200" rtl="0" eaLnBrk="1" latinLnBrk="0" hangingPunct="1">
              <a:lnSpc>
                <a:spcPts val="1000"/>
              </a:lnSpc>
              <a:defRPr sz="8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C07D7E0C-4A15-B042-84C4-7FADBE814B30}" type="slidenum">
              <a:rPr lang="en-US" smtClean="0">
                <a:solidFill>
                  <a:srgbClr val="000000"/>
                </a:solidFill>
                <a:latin typeface="Omnes_ATT II" charset="0"/>
                <a:ea typeface="Omnes_ATT II" charset="0"/>
                <a:cs typeface="Omnes_ATT II" charset="0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000000"/>
              </a:solidFill>
              <a:latin typeface="Omnes_ATT II" charset="0"/>
              <a:ea typeface="Omnes_ATT II" charset="0"/>
              <a:cs typeface="Omnes_ATT I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6164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90939" y="1139629"/>
            <a:ext cx="11209064" cy="4800600"/>
          </a:xfrm>
        </p:spPr>
        <p:txBody>
          <a:bodyPr/>
          <a:lstStyle>
            <a:lvl1pPr>
              <a:lnSpc>
                <a:spcPct val="90000"/>
              </a:lnSpc>
              <a:spcAft>
                <a:spcPts val="600"/>
              </a:spcAft>
              <a:defRPr sz="2400" baseline="0"/>
            </a:lvl1pPr>
            <a:lvl2pPr>
              <a:defRPr b="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4418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90939" y="1139825"/>
            <a:ext cx="5460252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/>
          </p:nvPr>
        </p:nvSpPr>
        <p:spPr>
          <a:xfrm>
            <a:off x="6239751" y="1139825"/>
            <a:ext cx="5460252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5203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90939" y="1139825"/>
            <a:ext cx="5460252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227426" y="1206500"/>
            <a:ext cx="5474693" cy="4648200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2478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094413" y="1210029"/>
            <a:ext cx="0" cy="4654197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61" y="522779"/>
            <a:ext cx="1120906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87661" y="1139546"/>
            <a:ext cx="5363083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/>
          </p:nvPr>
        </p:nvSpPr>
        <p:spPr>
          <a:xfrm>
            <a:off x="6336920" y="1139825"/>
            <a:ext cx="5363083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9877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90938" y="1143000"/>
            <a:ext cx="6999354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/>
          </p:nvPr>
        </p:nvSpPr>
        <p:spPr>
          <a:xfrm>
            <a:off x="7746809" y="1143000"/>
            <a:ext cx="3953193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551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90296" y="6075784"/>
            <a:ext cx="496467" cy="496467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499064" y="6329844"/>
            <a:ext cx="6629400" cy="2741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eaLnBrk="1" fontAlgn="auto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000000"/>
                </a:solidFill>
                <a:latin typeface="Calibri"/>
              </a:rPr>
              <a:t>© 2016 AT&amp;T Intellectual Property. All rights reserved.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499064" y="594859"/>
            <a:ext cx="5609823" cy="244486"/>
          </a:xfrm>
        </p:spPr>
        <p:txBody>
          <a:bodyPr/>
          <a:lstStyle>
            <a:lvl1pPr marL="0" indent="0">
              <a:spcAft>
                <a:spcPts val="400"/>
              </a:spcAft>
              <a:buFontTx/>
              <a:buNone/>
              <a:defRPr sz="1400">
                <a:solidFill>
                  <a:schemeClr val="tx2"/>
                </a:solidFill>
              </a:defRPr>
            </a:lvl1pPr>
            <a:lvl2pPr marL="0" indent="0">
              <a:spcAft>
                <a:spcPts val="400"/>
              </a:spcAft>
              <a:buFontTx/>
              <a:buNone/>
              <a:defRPr sz="1400">
                <a:solidFill>
                  <a:schemeClr val="tx2"/>
                </a:solidFill>
              </a:defRPr>
            </a:lvl2pPr>
            <a:lvl3pPr marL="0" indent="0">
              <a:spcAft>
                <a:spcPts val="400"/>
              </a:spcAft>
              <a:buFontTx/>
              <a:buNone/>
              <a:defRPr sz="1400">
                <a:solidFill>
                  <a:schemeClr val="tx2"/>
                </a:solidFill>
              </a:defRPr>
            </a:lvl3pPr>
            <a:lvl4pPr marL="0" indent="0">
              <a:spcAft>
                <a:spcPts val="400"/>
              </a:spcAft>
              <a:buFontTx/>
              <a:buNone/>
              <a:defRPr sz="1400">
                <a:solidFill>
                  <a:schemeClr val="tx2"/>
                </a:solidFill>
              </a:defRPr>
            </a:lvl4pPr>
            <a:lvl5pPr marL="0" indent="0">
              <a:spcAft>
                <a:spcPts val="400"/>
              </a:spcAft>
              <a:buFontTx/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063" y="939800"/>
            <a:ext cx="11209064" cy="1511764"/>
          </a:xfrm>
        </p:spPr>
        <p:txBody>
          <a:bodyPr anchor="b" anchorCtr="0"/>
          <a:lstStyle>
            <a:lvl1pPr>
              <a:lnSpc>
                <a:spcPct val="82000"/>
              </a:lnSpc>
              <a:spcAft>
                <a:spcPts val="800"/>
              </a:spcAft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99063" y="2459736"/>
            <a:ext cx="11213719" cy="914400"/>
          </a:xfrm>
        </p:spPr>
        <p:txBody>
          <a:bodyPr/>
          <a:lstStyle>
            <a:lvl1pPr>
              <a:defRPr sz="2400" baseline="0"/>
            </a:lvl1pPr>
            <a:lvl2pPr>
              <a:defRPr sz="2000" baseline="0"/>
            </a:lvl2pPr>
            <a:lvl3pPr>
              <a:defRPr sz="2000" baseline="0"/>
            </a:lvl3pPr>
            <a:lvl4pPr>
              <a:defRPr sz="2000" baseline="0"/>
            </a:lvl4pPr>
            <a:lvl5pPr>
              <a:defRPr sz="200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9064" y="3474721"/>
            <a:ext cx="5609823" cy="2335211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 baseline="0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 baseline="0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 baseline="0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1587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/>
          </p:nvPr>
        </p:nvSpPr>
        <p:spPr>
          <a:xfrm>
            <a:off x="7746809" y="1139825"/>
            <a:ext cx="3953193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90940" y="1206501"/>
            <a:ext cx="6994062" cy="4648199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424751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7607753" y="1210029"/>
            <a:ext cx="0" cy="4654197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90939" y="1139825"/>
            <a:ext cx="6872074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/>
          </p:nvPr>
        </p:nvSpPr>
        <p:spPr>
          <a:xfrm>
            <a:off x="7855021" y="1139825"/>
            <a:ext cx="3844981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2733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094413" y="1210029"/>
            <a:ext cx="0" cy="4654197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90939" y="1139825"/>
            <a:ext cx="5363083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37490" y="1118312"/>
            <a:ext cx="5362514" cy="4833226"/>
          </a:xfrm>
        </p:spPr>
        <p:txBody>
          <a:bodyPr/>
          <a:lstStyle>
            <a:lvl1pPr marL="173038" indent="-173038">
              <a:lnSpc>
                <a:spcPct val="90000"/>
              </a:lnSpc>
              <a:spcAft>
                <a:spcPts val="1000"/>
              </a:spcAft>
              <a:defRPr sz="3200">
                <a:solidFill>
                  <a:schemeClr val="tx1"/>
                </a:solidFill>
              </a:defRPr>
            </a:lvl1pPr>
            <a:lvl2pPr marL="740664" indent="-285750">
              <a:spcAft>
                <a:spcPts val="1000"/>
              </a:spcAft>
              <a:buClr>
                <a:schemeClr val="tx2"/>
              </a:buClr>
              <a:buFont typeface="Lucida Grande"/>
              <a:buChar char="—"/>
              <a:defRPr i="1">
                <a:solidFill>
                  <a:schemeClr val="tx2"/>
                </a:solidFill>
              </a:defRPr>
            </a:lvl2pPr>
            <a:lvl3pPr marL="0" indent="0">
              <a:buClr>
                <a:schemeClr val="tx2"/>
              </a:buClr>
              <a:buFontTx/>
              <a:buNone/>
              <a:defRPr>
                <a:solidFill>
                  <a:schemeClr val="tx2"/>
                </a:solidFill>
              </a:defRPr>
            </a:lvl3pPr>
            <a:lvl4pPr marL="0" indent="0">
              <a:buClr>
                <a:schemeClr val="tx2"/>
              </a:buClr>
              <a:buFontTx/>
              <a:buNone/>
              <a:defRPr>
                <a:solidFill>
                  <a:schemeClr val="tx2"/>
                </a:solidFill>
              </a:defRPr>
            </a:lvl4pPr>
            <a:lvl5pPr marL="0" indent="0">
              <a:buClr>
                <a:schemeClr val="tx2"/>
              </a:buClr>
              <a:buFontTx/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7680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61" y="522779"/>
            <a:ext cx="1120906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7662" y="1117916"/>
            <a:ext cx="11213296" cy="4833623"/>
          </a:xfrm>
        </p:spPr>
        <p:txBody>
          <a:bodyPr/>
          <a:lstStyle>
            <a:lvl1pPr marL="173038" indent="-173038">
              <a:lnSpc>
                <a:spcPct val="90000"/>
              </a:lnSpc>
              <a:spcAft>
                <a:spcPts val="1000"/>
              </a:spcAft>
              <a:defRPr sz="3200">
                <a:solidFill>
                  <a:schemeClr val="tx1"/>
                </a:solidFill>
              </a:defRPr>
            </a:lvl1pPr>
            <a:lvl2pPr marL="740664" indent="-285750">
              <a:spcAft>
                <a:spcPts val="1000"/>
              </a:spcAft>
              <a:buClr>
                <a:schemeClr val="tx2"/>
              </a:buClr>
              <a:buFont typeface="Lucida Grande"/>
              <a:buChar char="—"/>
              <a:defRPr i="1">
                <a:solidFill>
                  <a:schemeClr val="tx2"/>
                </a:solidFill>
              </a:defRPr>
            </a:lvl2pPr>
            <a:lvl3pPr marL="0" indent="0">
              <a:buClr>
                <a:schemeClr val="tx2"/>
              </a:buClr>
              <a:buFontTx/>
              <a:buNone/>
              <a:defRPr>
                <a:solidFill>
                  <a:schemeClr val="tx2"/>
                </a:solidFill>
              </a:defRPr>
            </a:lvl3pPr>
            <a:lvl4pPr marL="0" indent="0">
              <a:buClr>
                <a:schemeClr val="tx2"/>
              </a:buClr>
              <a:buFontTx/>
              <a:buNone/>
              <a:defRPr>
                <a:solidFill>
                  <a:schemeClr val="tx2"/>
                </a:solidFill>
              </a:defRPr>
            </a:lvl4pPr>
            <a:lvl5pPr marL="0" indent="0">
              <a:buClr>
                <a:schemeClr val="tx2"/>
              </a:buClr>
              <a:buFontTx/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3677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1206500"/>
            <a:ext cx="12188825" cy="565150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/>
              <a:buNone/>
              <a:tabLst/>
              <a:defRPr sz="1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picture to placeholder or click icon to add. Globe logo should sit on top of picture.</a:t>
            </a:r>
          </a:p>
          <a:p>
            <a:endParaRPr lang="en-US" dirty="0"/>
          </a:p>
        </p:txBody>
      </p:sp>
      <p:sp>
        <p:nvSpPr>
          <p:cNvPr id="4" name="Slide Number Placeholder 1"/>
          <p:cNvSpPr txBox="1">
            <a:spLocks/>
          </p:cNvSpPr>
          <p:nvPr userDrawn="1"/>
        </p:nvSpPr>
        <p:spPr>
          <a:xfrm>
            <a:off x="423827" y="6501468"/>
            <a:ext cx="448266" cy="209725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l" defTabSz="457200" rtl="0" eaLnBrk="1" latinLnBrk="0" hangingPunct="1">
              <a:lnSpc>
                <a:spcPts val="1000"/>
              </a:lnSpc>
              <a:defRPr sz="8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C07D7E0C-4A15-B042-84C4-7FADBE814B30}" type="slidenum">
              <a:rPr lang="en-US" smtClean="0">
                <a:solidFill>
                  <a:srgbClr val="000000"/>
                </a:solidFill>
                <a:latin typeface="Omnes_ATT II" charset="0"/>
                <a:ea typeface="Omnes_ATT II" charset="0"/>
                <a:cs typeface="Omnes_ATT II" charset="0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000000"/>
              </a:solidFill>
              <a:latin typeface="Omnes_ATT II" charset="0"/>
              <a:ea typeface="Omnes_ATT II" charset="0"/>
              <a:cs typeface="Omnes_ATT I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0906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206500"/>
            <a:ext cx="6106601" cy="565150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/>
              <a:buNone/>
              <a:tabLst/>
              <a:defRPr sz="1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picture to placeholder or click icon to add. 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6094413" y="1206500"/>
            <a:ext cx="6094411" cy="565150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/>
              <a:buNone/>
              <a:tabLst/>
              <a:defRPr sz="1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picture to placeholder or click icon to add. Globe logo should sit on top of picture.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0517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Row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 flipH="1">
            <a:off x="490939" y="3520578"/>
            <a:ext cx="11209064" cy="0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61" y="522779"/>
            <a:ext cx="1120906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487661" y="1206500"/>
            <a:ext cx="2844059" cy="2128838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3675693" y="1145571"/>
            <a:ext cx="8024310" cy="2306404"/>
          </a:xfrm>
        </p:spPr>
        <p:txBody>
          <a:bodyPr/>
          <a:lstStyle>
            <a:lvl1pPr>
              <a:defRPr sz="2200"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87661" y="3721100"/>
            <a:ext cx="2844059" cy="2133600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9"/>
          </p:nvPr>
        </p:nvSpPr>
        <p:spPr>
          <a:xfrm>
            <a:off x="3675693" y="3632261"/>
            <a:ext cx="8024310" cy="2309752"/>
          </a:xfrm>
        </p:spPr>
        <p:txBody>
          <a:bodyPr/>
          <a:lstStyle>
            <a:lvl1pPr>
              <a:defRPr sz="2200"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5131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Row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 flipH="1">
            <a:off x="490939" y="2690205"/>
            <a:ext cx="11209064" cy="0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 userDrawn="1"/>
        </p:nvCxnSpPr>
        <p:spPr>
          <a:xfrm flipH="1">
            <a:off x="490939" y="4365061"/>
            <a:ext cx="11209064" cy="0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490939" y="1209839"/>
            <a:ext cx="2844059" cy="1299796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3675693" y="1146867"/>
            <a:ext cx="8024310" cy="1461642"/>
          </a:xfrm>
        </p:spPr>
        <p:txBody>
          <a:bodyPr/>
          <a:lstStyle>
            <a:lvl1pPr>
              <a:spcAft>
                <a:spcPts val="600"/>
              </a:spcAft>
              <a:defRPr sz="2200"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7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490939" y="2868174"/>
            <a:ext cx="2844059" cy="1299796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3675693" y="2778378"/>
            <a:ext cx="8024310" cy="1456917"/>
          </a:xfrm>
        </p:spPr>
        <p:txBody>
          <a:bodyPr/>
          <a:lstStyle>
            <a:lvl1pPr>
              <a:spcAft>
                <a:spcPts val="600"/>
              </a:spcAft>
              <a:defRPr sz="2200"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90939" y="4546625"/>
            <a:ext cx="2844059" cy="1299796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0"/>
          <p:cNvSpPr>
            <a:spLocks noGrp="1"/>
          </p:cNvSpPr>
          <p:nvPr>
            <p:ph type="body" sz="quarter" idx="22"/>
          </p:nvPr>
        </p:nvSpPr>
        <p:spPr>
          <a:xfrm>
            <a:off x="3675693" y="4465965"/>
            <a:ext cx="8024310" cy="1485573"/>
          </a:xfrm>
        </p:spPr>
        <p:txBody>
          <a:bodyPr/>
          <a:lstStyle>
            <a:lvl1pPr>
              <a:spcAft>
                <a:spcPts val="600"/>
              </a:spcAft>
              <a:defRPr sz="2200"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9069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094413" y="1208089"/>
            <a:ext cx="0" cy="4654373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486707" y="1209839"/>
            <a:ext cx="5360121" cy="2317504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18"/>
          <p:cNvSpPr>
            <a:spLocks noGrp="1"/>
          </p:cNvSpPr>
          <p:nvPr>
            <p:ph type="pic" sz="quarter" idx="15"/>
          </p:nvPr>
        </p:nvSpPr>
        <p:spPr>
          <a:xfrm>
            <a:off x="6339882" y="1209839"/>
            <a:ext cx="5360121" cy="2317504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86707" y="3709989"/>
            <a:ext cx="5363083" cy="2230437"/>
          </a:xfrm>
        </p:spPr>
        <p:txBody>
          <a:bodyPr lIns="0"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/>
          </p:nvPr>
        </p:nvSpPr>
        <p:spPr>
          <a:xfrm>
            <a:off x="6336920" y="3709989"/>
            <a:ext cx="5363083" cy="2230437"/>
          </a:xfrm>
        </p:spPr>
        <p:txBody>
          <a:bodyPr lIns="0"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5337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142909" y="1208089"/>
            <a:ext cx="0" cy="4654373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8049699" y="1208089"/>
            <a:ext cx="0" cy="4654373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707" y="522779"/>
            <a:ext cx="1120906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486706" y="1208088"/>
            <a:ext cx="3400552" cy="2317504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18"/>
          <p:cNvSpPr>
            <a:spLocks noGrp="1"/>
          </p:cNvSpPr>
          <p:nvPr>
            <p:ph type="pic" sz="quarter" idx="20"/>
          </p:nvPr>
        </p:nvSpPr>
        <p:spPr>
          <a:xfrm>
            <a:off x="4396253" y="1208088"/>
            <a:ext cx="3400552" cy="2317504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18"/>
          <p:cNvSpPr>
            <a:spLocks noGrp="1"/>
          </p:cNvSpPr>
          <p:nvPr>
            <p:ph type="pic" sz="quarter" idx="21"/>
          </p:nvPr>
        </p:nvSpPr>
        <p:spPr>
          <a:xfrm>
            <a:off x="8299451" y="1208088"/>
            <a:ext cx="3400552" cy="2317504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17"/>
          </p:nvPr>
        </p:nvSpPr>
        <p:spPr>
          <a:xfrm>
            <a:off x="486707" y="3692708"/>
            <a:ext cx="3405614" cy="2254067"/>
          </a:xfrm>
        </p:spPr>
        <p:txBody>
          <a:bodyPr lIns="0"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5"/>
          <p:cNvSpPr>
            <a:spLocks noGrp="1"/>
          </p:cNvSpPr>
          <p:nvPr>
            <p:ph sz="quarter" idx="18"/>
          </p:nvPr>
        </p:nvSpPr>
        <p:spPr>
          <a:xfrm>
            <a:off x="4393497" y="3692708"/>
            <a:ext cx="3405614" cy="2254067"/>
          </a:xfrm>
        </p:spPr>
        <p:txBody>
          <a:bodyPr lIns="0"/>
          <a:lstStyle>
            <a:lvl1pPr>
              <a:defRPr sz="2200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sz="quarter" idx="19"/>
          </p:nvPr>
        </p:nvSpPr>
        <p:spPr>
          <a:xfrm>
            <a:off x="8300289" y="3692708"/>
            <a:ext cx="3405614" cy="2254067"/>
          </a:xfrm>
        </p:spPr>
        <p:txBody>
          <a:bodyPr lIns="0"/>
          <a:lstStyle>
            <a:lvl1pPr>
              <a:defRPr sz="2200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973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ption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90296" y="6075784"/>
            <a:ext cx="496467" cy="496467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499064" y="6329844"/>
            <a:ext cx="6629400" cy="2741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eaLnBrk="1" fontAlgn="auto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prstClr val="white"/>
                </a:solidFill>
                <a:latin typeface="Calibri"/>
              </a:rPr>
              <a:t>© 2016 AT&amp;T Intellectual Property. All rights reserved.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498799" y="594859"/>
            <a:ext cx="5609823" cy="24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4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Aft>
                <a:spcPts val="400"/>
              </a:spcAft>
              <a:buFontTx/>
              <a:buNone/>
              <a:defRPr sz="1400">
                <a:solidFill>
                  <a:schemeClr val="tx1"/>
                </a:solidFill>
              </a:defRPr>
            </a:lvl2pPr>
            <a:lvl3pPr marL="0" indent="0">
              <a:lnSpc>
                <a:spcPct val="90000"/>
              </a:lnSpc>
              <a:spcAft>
                <a:spcPts val="400"/>
              </a:spcAft>
              <a:buFontTx/>
              <a:buNone/>
              <a:defRPr sz="1400">
                <a:solidFill>
                  <a:schemeClr val="tx1"/>
                </a:solidFill>
              </a:defRPr>
            </a:lvl3pPr>
            <a:lvl4pPr marL="0" indent="0">
              <a:lnSpc>
                <a:spcPct val="90000"/>
              </a:lnSpc>
              <a:spcAft>
                <a:spcPts val="400"/>
              </a:spcAft>
              <a:buFontTx/>
              <a:buNone/>
              <a:defRPr sz="1400">
                <a:solidFill>
                  <a:schemeClr val="tx1"/>
                </a:solidFill>
              </a:defRPr>
            </a:lvl4pPr>
            <a:lvl5pPr marL="0" indent="0">
              <a:lnSpc>
                <a:spcPct val="90000"/>
              </a:lnSpc>
              <a:spcAft>
                <a:spcPts val="400"/>
              </a:spcAft>
              <a:buFontTx/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798" y="939801"/>
            <a:ext cx="11209064" cy="1511763"/>
          </a:xfrm>
        </p:spPr>
        <p:txBody>
          <a:bodyPr anchor="b" anchorCtr="0"/>
          <a:lstStyle>
            <a:lvl1pPr>
              <a:lnSpc>
                <a:spcPct val="82000"/>
              </a:lnSpc>
              <a:spcAft>
                <a:spcPts val="800"/>
              </a:spcAft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98798" y="2459736"/>
            <a:ext cx="11213719" cy="914400"/>
          </a:xfrm>
        </p:spPr>
        <p:txBody>
          <a:bodyPr/>
          <a:lstStyle>
            <a:lvl1pPr>
              <a:defRPr sz="2400" baseline="0"/>
            </a:lvl1pPr>
            <a:lvl2pPr>
              <a:defRPr sz="2400" baseline="0"/>
            </a:lvl2pPr>
            <a:lvl3pPr>
              <a:defRPr sz="2400" baseline="0"/>
            </a:lvl3pPr>
            <a:lvl4pPr>
              <a:defRPr sz="2400" baseline="0"/>
            </a:lvl4pPr>
            <a:lvl5pPr>
              <a:defRPr sz="240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799" y="3474721"/>
            <a:ext cx="5609823" cy="2335211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 baseline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 baseline="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 baseline="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073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3167640" y="1208089"/>
            <a:ext cx="0" cy="4654373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6098645" y="1209675"/>
            <a:ext cx="0" cy="4652786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9019071" y="1208089"/>
            <a:ext cx="0" cy="4654373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486707" y="1208088"/>
            <a:ext cx="2460086" cy="2317504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18"/>
          <p:cNvSpPr>
            <a:spLocks noGrp="1"/>
          </p:cNvSpPr>
          <p:nvPr>
            <p:ph type="pic" sz="quarter" idx="21"/>
          </p:nvPr>
        </p:nvSpPr>
        <p:spPr>
          <a:xfrm>
            <a:off x="3412422" y="1208088"/>
            <a:ext cx="2460086" cy="2317504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18"/>
          <p:cNvSpPr>
            <a:spLocks noGrp="1"/>
          </p:cNvSpPr>
          <p:nvPr>
            <p:ph type="pic" sz="quarter" idx="22"/>
          </p:nvPr>
        </p:nvSpPr>
        <p:spPr>
          <a:xfrm>
            <a:off x="6332423" y="1208088"/>
            <a:ext cx="2460086" cy="2317504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18"/>
          <p:cNvSpPr>
            <a:spLocks noGrp="1"/>
          </p:cNvSpPr>
          <p:nvPr>
            <p:ph type="pic" sz="quarter" idx="23"/>
          </p:nvPr>
        </p:nvSpPr>
        <p:spPr>
          <a:xfrm>
            <a:off x="9239918" y="1208088"/>
            <a:ext cx="2460086" cy="2317504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7"/>
          </p:nvPr>
        </p:nvSpPr>
        <p:spPr>
          <a:xfrm>
            <a:off x="486707" y="3684588"/>
            <a:ext cx="2436152" cy="2262187"/>
          </a:xfrm>
        </p:spPr>
        <p:txBody>
          <a:bodyPr lIns="0"/>
          <a:lstStyle>
            <a:lvl1pPr>
              <a:defRPr sz="2200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sz="quarter" idx="18"/>
          </p:nvPr>
        </p:nvSpPr>
        <p:spPr>
          <a:xfrm>
            <a:off x="3412422" y="3684588"/>
            <a:ext cx="2436152" cy="2262187"/>
          </a:xfrm>
        </p:spPr>
        <p:txBody>
          <a:bodyPr lIns="0"/>
          <a:lstStyle>
            <a:lvl1pPr>
              <a:defRPr sz="2200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5"/>
          <p:cNvSpPr>
            <a:spLocks noGrp="1"/>
          </p:cNvSpPr>
          <p:nvPr>
            <p:ph sz="quarter" idx="19"/>
          </p:nvPr>
        </p:nvSpPr>
        <p:spPr>
          <a:xfrm>
            <a:off x="6332423" y="3684588"/>
            <a:ext cx="2436152" cy="2262187"/>
          </a:xfrm>
        </p:spPr>
        <p:txBody>
          <a:bodyPr lIns="0"/>
          <a:lstStyle>
            <a:lvl1pPr>
              <a:defRPr sz="2200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5"/>
          <p:cNvSpPr>
            <a:spLocks noGrp="1"/>
          </p:cNvSpPr>
          <p:nvPr>
            <p:ph sz="quarter" idx="20"/>
          </p:nvPr>
        </p:nvSpPr>
        <p:spPr>
          <a:xfrm>
            <a:off x="9255280" y="3684588"/>
            <a:ext cx="2436152" cy="2262187"/>
          </a:xfrm>
        </p:spPr>
        <p:txBody>
          <a:bodyPr lIns="0"/>
          <a:lstStyle>
            <a:lvl1pPr>
              <a:defRPr sz="2200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2032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094413" y="2686647"/>
            <a:ext cx="0" cy="3177579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707" y="522779"/>
            <a:ext cx="1120906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14"/>
          </p:nvPr>
        </p:nvSpPr>
        <p:spPr>
          <a:xfrm>
            <a:off x="486707" y="1118870"/>
            <a:ext cx="11209064" cy="134019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1000"/>
              </a:spcAft>
              <a:buFontTx/>
              <a:buNone/>
              <a:defRPr sz="3200" baseline="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Aft>
                <a:spcPts val="1000"/>
              </a:spcAft>
              <a:buClr>
                <a:schemeClr val="accent5"/>
              </a:buClr>
              <a:buFontTx/>
              <a:buNone/>
              <a:defRPr sz="3200">
                <a:solidFill>
                  <a:schemeClr val="tx1"/>
                </a:solidFill>
              </a:defRPr>
            </a:lvl2pPr>
            <a:lvl3pPr marL="0" indent="0">
              <a:lnSpc>
                <a:spcPct val="90000"/>
              </a:lnSpc>
              <a:spcAft>
                <a:spcPts val="1000"/>
              </a:spcAft>
              <a:buClr>
                <a:schemeClr val="accent5"/>
              </a:buClr>
              <a:buFontTx/>
              <a:buNone/>
              <a:defRPr sz="3200">
                <a:solidFill>
                  <a:schemeClr val="tx1"/>
                </a:solidFill>
              </a:defRPr>
            </a:lvl3pPr>
            <a:lvl4pPr marL="0" indent="0">
              <a:lnSpc>
                <a:spcPct val="90000"/>
              </a:lnSpc>
              <a:spcAft>
                <a:spcPts val="1000"/>
              </a:spcAft>
              <a:buClr>
                <a:schemeClr val="accent5"/>
              </a:buClr>
              <a:buFontTx/>
              <a:buNone/>
              <a:defRPr sz="3200">
                <a:solidFill>
                  <a:schemeClr val="tx1"/>
                </a:solidFill>
              </a:defRPr>
            </a:lvl4pPr>
            <a:lvl5pPr marL="0" indent="0">
              <a:lnSpc>
                <a:spcPct val="90000"/>
              </a:lnSpc>
              <a:spcAft>
                <a:spcPts val="1000"/>
              </a:spcAft>
              <a:buClr>
                <a:schemeClr val="accent5"/>
              </a:buClr>
              <a:buFontTx/>
              <a:buNone/>
              <a:defRPr sz="3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86707" y="2624603"/>
            <a:ext cx="5363083" cy="3315823"/>
          </a:xfrm>
        </p:spPr>
        <p:txBody>
          <a:bodyPr/>
          <a:lstStyle>
            <a:lvl1pPr>
              <a:defRPr sz="2200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/>
          </p:nvPr>
        </p:nvSpPr>
        <p:spPr>
          <a:xfrm>
            <a:off x="6336920" y="2623099"/>
            <a:ext cx="5363083" cy="3317327"/>
          </a:xfrm>
        </p:spPr>
        <p:txBody>
          <a:bodyPr/>
          <a:lstStyle>
            <a:lvl1pPr>
              <a:defRPr sz="2200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1569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4142909" y="2686647"/>
            <a:ext cx="0" cy="3177579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8049699" y="2686647"/>
            <a:ext cx="0" cy="3177579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14"/>
          </p:nvPr>
        </p:nvSpPr>
        <p:spPr>
          <a:xfrm>
            <a:off x="490939" y="1117981"/>
            <a:ext cx="11209064" cy="134416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1000"/>
              </a:spcAft>
              <a:buFontTx/>
              <a:buNone/>
              <a:defRPr sz="3200" baseline="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Aft>
                <a:spcPts val="1000"/>
              </a:spcAft>
              <a:buClr>
                <a:schemeClr val="accent5"/>
              </a:buClr>
              <a:buFontTx/>
              <a:buNone/>
              <a:defRPr sz="3200">
                <a:solidFill>
                  <a:schemeClr val="tx1"/>
                </a:solidFill>
              </a:defRPr>
            </a:lvl2pPr>
            <a:lvl3pPr marL="0" indent="0">
              <a:lnSpc>
                <a:spcPct val="90000"/>
              </a:lnSpc>
              <a:spcAft>
                <a:spcPts val="1000"/>
              </a:spcAft>
              <a:buClr>
                <a:schemeClr val="accent5"/>
              </a:buClr>
              <a:buFontTx/>
              <a:buNone/>
              <a:defRPr sz="3200">
                <a:solidFill>
                  <a:schemeClr val="tx1"/>
                </a:solidFill>
              </a:defRPr>
            </a:lvl3pPr>
            <a:lvl4pPr marL="0" indent="0">
              <a:lnSpc>
                <a:spcPct val="90000"/>
              </a:lnSpc>
              <a:spcAft>
                <a:spcPts val="1000"/>
              </a:spcAft>
              <a:buClr>
                <a:schemeClr val="accent5"/>
              </a:buClr>
              <a:buFontTx/>
              <a:buNone/>
              <a:defRPr sz="3200">
                <a:solidFill>
                  <a:schemeClr val="tx1"/>
                </a:solidFill>
              </a:defRPr>
            </a:lvl4pPr>
            <a:lvl5pPr marL="0" indent="0">
              <a:lnSpc>
                <a:spcPct val="90000"/>
              </a:lnSpc>
              <a:spcAft>
                <a:spcPts val="1000"/>
              </a:spcAft>
              <a:buClr>
                <a:schemeClr val="accent5"/>
              </a:buClr>
              <a:buFontTx/>
              <a:buNone/>
              <a:defRPr sz="3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86707" y="2623098"/>
            <a:ext cx="3405614" cy="3317328"/>
          </a:xfrm>
        </p:spPr>
        <p:txBody>
          <a:bodyPr/>
          <a:lstStyle>
            <a:lvl1pPr>
              <a:defRPr sz="2200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5"/>
          <p:cNvSpPr>
            <a:spLocks noGrp="1"/>
          </p:cNvSpPr>
          <p:nvPr>
            <p:ph sz="quarter" idx="15"/>
          </p:nvPr>
        </p:nvSpPr>
        <p:spPr>
          <a:xfrm>
            <a:off x="4393497" y="2623098"/>
            <a:ext cx="3405614" cy="3317328"/>
          </a:xfrm>
        </p:spPr>
        <p:txBody>
          <a:bodyPr/>
          <a:lstStyle>
            <a:lvl1pPr>
              <a:defRPr sz="2200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6"/>
          </p:nvPr>
        </p:nvSpPr>
        <p:spPr>
          <a:xfrm>
            <a:off x="8300289" y="2623098"/>
            <a:ext cx="3405614" cy="3317328"/>
          </a:xfrm>
        </p:spPr>
        <p:txBody>
          <a:bodyPr/>
          <a:lstStyle>
            <a:lvl1pPr>
              <a:defRPr sz="2200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3319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167640" y="2690651"/>
            <a:ext cx="0" cy="3173575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6093355" y="2690651"/>
            <a:ext cx="0" cy="3173575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019071" y="2690651"/>
            <a:ext cx="0" cy="3173575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14"/>
          </p:nvPr>
        </p:nvSpPr>
        <p:spPr>
          <a:xfrm>
            <a:off x="490939" y="1117981"/>
            <a:ext cx="11209064" cy="134416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1000"/>
              </a:spcAft>
              <a:buFontTx/>
              <a:buNone/>
              <a:defRPr sz="3200" baseline="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Aft>
                <a:spcPts val="1000"/>
              </a:spcAft>
              <a:buClr>
                <a:schemeClr val="accent5"/>
              </a:buClr>
              <a:buFontTx/>
              <a:buNone/>
              <a:defRPr sz="3200">
                <a:solidFill>
                  <a:schemeClr val="tx1"/>
                </a:solidFill>
              </a:defRPr>
            </a:lvl2pPr>
            <a:lvl3pPr marL="0" indent="0">
              <a:lnSpc>
                <a:spcPct val="90000"/>
              </a:lnSpc>
              <a:spcAft>
                <a:spcPts val="1000"/>
              </a:spcAft>
              <a:buClr>
                <a:schemeClr val="accent5"/>
              </a:buClr>
              <a:buFontTx/>
              <a:buNone/>
              <a:defRPr sz="3200">
                <a:solidFill>
                  <a:schemeClr val="tx1"/>
                </a:solidFill>
              </a:defRPr>
            </a:lvl3pPr>
            <a:lvl4pPr marL="0" indent="0">
              <a:lnSpc>
                <a:spcPct val="90000"/>
              </a:lnSpc>
              <a:spcAft>
                <a:spcPts val="1000"/>
              </a:spcAft>
              <a:buClr>
                <a:schemeClr val="accent5"/>
              </a:buClr>
              <a:buFontTx/>
              <a:buNone/>
              <a:defRPr sz="3200">
                <a:solidFill>
                  <a:schemeClr val="tx1"/>
                </a:solidFill>
              </a:defRPr>
            </a:lvl4pPr>
            <a:lvl5pPr marL="0" indent="0">
              <a:lnSpc>
                <a:spcPct val="90000"/>
              </a:lnSpc>
              <a:spcAft>
                <a:spcPts val="1000"/>
              </a:spcAft>
              <a:buClr>
                <a:schemeClr val="accent5"/>
              </a:buClr>
              <a:buFontTx/>
              <a:buNone/>
              <a:defRPr sz="3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5"/>
          <p:cNvSpPr>
            <a:spLocks noGrp="1"/>
          </p:cNvSpPr>
          <p:nvPr>
            <p:ph sz="quarter" idx="15"/>
          </p:nvPr>
        </p:nvSpPr>
        <p:spPr>
          <a:xfrm>
            <a:off x="486707" y="2623098"/>
            <a:ext cx="2436152" cy="3328184"/>
          </a:xfrm>
        </p:spPr>
        <p:txBody>
          <a:bodyPr/>
          <a:lstStyle>
            <a:lvl1pPr>
              <a:defRPr sz="2200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5"/>
          <p:cNvSpPr>
            <a:spLocks noGrp="1"/>
          </p:cNvSpPr>
          <p:nvPr>
            <p:ph sz="quarter" idx="16"/>
          </p:nvPr>
        </p:nvSpPr>
        <p:spPr>
          <a:xfrm>
            <a:off x="3412422" y="2623098"/>
            <a:ext cx="2436152" cy="3328184"/>
          </a:xfrm>
        </p:spPr>
        <p:txBody>
          <a:bodyPr/>
          <a:lstStyle>
            <a:lvl1pPr>
              <a:defRPr sz="2200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5"/>
          <p:cNvSpPr>
            <a:spLocks noGrp="1"/>
          </p:cNvSpPr>
          <p:nvPr>
            <p:ph sz="quarter" idx="17"/>
          </p:nvPr>
        </p:nvSpPr>
        <p:spPr>
          <a:xfrm>
            <a:off x="6338137" y="2623098"/>
            <a:ext cx="2436152" cy="3328184"/>
          </a:xfrm>
        </p:spPr>
        <p:txBody>
          <a:bodyPr/>
          <a:lstStyle>
            <a:lvl1pPr>
              <a:defRPr sz="2200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sz="quarter" idx="18"/>
          </p:nvPr>
        </p:nvSpPr>
        <p:spPr>
          <a:xfrm>
            <a:off x="9263851" y="2623098"/>
            <a:ext cx="2436152" cy="3328184"/>
          </a:xfrm>
        </p:spPr>
        <p:txBody>
          <a:bodyPr/>
          <a:lstStyle>
            <a:lvl1pPr>
              <a:defRPr sz="2200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4002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with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094413" y="1769457"/>
            <a:ext cx="0" cy="4094769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939" y="522779"/>
            <a:ext cx="1120906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90940" y="1210471"/>
            <a:ext cx="11213296" cy="394846"/>
          </a:xfrm>
          <a:solidFill>
            <a:schemeClr val="tx2"/>
          </a:solidFill>
        </p:spPr>
        <p:txBody>
          <a:bodyPr lIns="91440" tIns="45720" rIns="91440" bIns="45720" anchor="ctr" anchorCtr="0"/>
          <a:lstStyle>
            <a:lvl1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2pPr>
            <a:lvl3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3pPr>
            <a:lvl4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4pPr>
            <a:lvl5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90939" y="1769550"/>
            <a:ext cx="5372818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1pPr>
            <a:lvl2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4pPr>
            <a:lvl5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327186" y="1769550"/>
            <a:ext cx="5372818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1pPr>
            <a:lvl2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4pPr>
            <a:lvl5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90939" y="2624603"/>
            <a:ext cx="5363083" cy="3315823"/>
          </a:xfrm>
        </p:spPr>
        <p:txBody>
          <a:bodyPr lIns="91440"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/>
          </p:nvPr>
        </p:nvSpPr>
        <p:spPr>
          <a:xfrm>
            <a:off x="6336920" y="2623099"/>
            <a:ext cx="5363083" cy="3317327"/>
          </a:xfrm>
        </p:spPr>
        <p:txBody>
          <a:bodyPr lIns="91440"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8128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 with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142909" y="1769457"/>
            <a:ext cx="0" cy="4094769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8049699" y="1769457"/>
            <a:ext cx="0" cy="4094769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939" y="522779"/>
            <a:ext cx="1120906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90940" y="1210471"/>
            <a:ext cx="11213296" cy="394846"/>
          </a:xfrm>
          <a:solidFill>
            <a:schemeClr val="tx2"/>
          </a:solidFill>
        </p:spPr>
        <p:txBody>
          <a:bodyPr lIns="91440" tIns="45720" rIns="91440" bIns="45720" anchor="ctr" anchorCtr="0"/>
          <a:lstStyle>
            <a:lvl1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2pPr>
            <a:lvl3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3pPr>
            <a:lvl4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4pPr>
            <a:lvl5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90939" y="1769550"/>
            <a:ext cx="3405614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1pPr>
            <a:lvl2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4pPr>
            <a:lvl5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20"/>
          </p:nvPr>
        </p:nvSpPr>
        <p:spPr>
          <a:xfrm>
            <a:off x="4393498" y="1769550"/>
            <a:ext cx="3405614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1pPr>
            <a:lvl2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4pPr>
            <a:lvl5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8300289" y="1769550"/>
            <a:ext cx="3405614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1pPr>
            <a:lvl2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4pPr>
            <a:lvl5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5"/>
          <p:cNvSpPr>
            <a:spLocks noGrp="1"/>
          </p:cNvSpPr>
          <p:nvPr>
            <p:ph sz="quarter" idx="17"/>
          </p:nvPr>
        </p:nvSpPr>
        <p:spPr>
          <a:xfrm>
            <a:off x="490939" y="2623098"/>
            <a:ext cx="3405614" cy="3317328"/>
          </a:xfrm>
        </p:spPr>
        <p:txBody>
          <a:bodyPr lIns="91440"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5"/>
          <p:cNvSpPr>
            <a:spLocks noGrp="1"/>
          </p:cNvSpPr>
          <p:nvPr>
            <p:ph sz="quarter" idx="18"/>
          </p:nvPr>
        </p:nvSpPr>
        <p:spPr>
          <a:xfrm>
            <a:off x="4393497" y="2623098"/>
            <a:ext cx="3405614" cy="3317328"/>
          </a:xfrm>
        </p:spPr>
        <p:txBody>
          <a:bodyPr lIns="91440"/>
          <a:lstStyle>
            <a:lvl1pPr>
              <a:defRPr sz="2200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sz="quarter" idx="19"/>
          </p:nvPr>
        </p:nvSpPr>
        <p:spPr>
          <a:xfrm>
            <a:off x="8300289" y="2623098"/>
            <a:ext cx="3405614" cy="3317328"/>
          </a:xfrm>
        </p:spPr>
        <p:txBody>
          <a:bodyPr lIns="91440"/>
          <a:lstStyle>
            <a:lvl1pPr>
              <a:defRPr sz="2200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6012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 with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3167640" y="1791167"/>
            <a:ext cx="0" cy="4073058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6094413" y="1769457"/>
            <a:ext cx="0" cy="4094769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9019071" y="1780313"/>
            <a:ext cx="0" cy="4083913"/>
          </a:xfrm>
          <a:prstGeom prst="line">
            <a:avLst/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939" y="522779"/>
            <a:ext cx="1120906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90940" y="1210471"/>
            <a:ext cx="11213296" cy="394846"/>
          </a:xfrm>
          <a:solidFill>
            <a:schemeClr val="tx2"/>
          </a:solidFill>
        </p:spPr>
        <p:txBody>
          <a:bodyPr lIns="91440" tIns="45720" rIns="91440" bIns="45720" anchor="ctr" anchorCtr="0"/>
          <a:lstStyle>
            <a:lvl1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1pPr>
            <a:lvl2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2pPr>
            <a:lvl3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3pPr>
            <a:lvl4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4pPr>
            <a:lvl5pPr marL="0" indent="0" algn="ctr"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90939" y="1769550"/>
            <a:ext cx="2450622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1pPr>
            <a:lvl2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4pPr>
            <a:lvl5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3412422" y="1769550"/>
            <a:ext cx="2450622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1pPr>
            <a:lvl2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4pPr>
            <a:lvl5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6332423" y="1769550"/>
            <a:ext cx="2450622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1pPr>
            <a:lvl2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4pPr>
            <a:lvl5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9255280" y="1769550"/>
            <a:ext cx="2450622" cy="769937"/>
          </a:xfrm>
          <a:solidFill>
            <a:schemeClr val="tx1"/>
          </a:solidFill>
        </p:spPr>
        <p:txBody>
          <a:bodyPr lIns="91440" tIns="91440" rIns="91440" bIns="91440" anchor="ctr" anchorCtr="0"/>
          <a:lstStyle>
            <a:lvl1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1pPr>
            <a:lvl2pPr marL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4pPr>
            <a:lvl5pPr marL="0" indent="0">
              <a:spcAft>
                <a:spcPts val="600"/>
              </a:spcAft>
              <a:buFontTx/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7"/>
          </p:nvPr>
        </p:nvSpPr>
        <p:spPr>
          <a:xfrm>
            <a:off x="490939" y="2623098"/>
            <a:ext cx="2436152" cy="3328184"/>
          </a:xfrm>
        </p:spPr>
        <p:txBody>
          <a:bodyPr lIns="91440"/>
          <a:lstStyle>
            <a:lvl1pPr>
              <a:defRPr sz="2200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5"/>
          <p:cNvSpPr>
            <a:spLocks noGrp="1"/>
          </p:cNvSpPr>
          <p:nvPr>
            <p:ph sz="quarter" idx="18"/>
          </p:nvPr>
        </p:nvSpPr>
        <p:spPr>
          <a:xfrm>
            <a:off x="3412422" y="2623098"/>
            <a:ext cx="2436152" cy="3328184"/>
          </a:xfrm>
        </p:spPr>
        <p:txBody>
          <a:bodyPr lIns="91440"/>
          <a:lstStyle>
            <a:lvl1pPr>
              <a:defRPr sz="2200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5"/>
          <p:cNvSpPr>
            <a:spLocks noGrp="1"/>
          </p:cNvSpPr>
          <p:nvPr>
            <p:ph sz="quarter" idx="19"/>
          </p:nvPr>
        </p:nvSpPr>
        <p:spPr>
          <a:xfrm>
            <a:off x="6332423" y="2623098"/>
            <a:ext cx="2436152" cy="3328184"/>
          </a:xfrm>
        </p:spPr>
        <p:txBody>
          <a:bodyPr lIns="91440"/>
          <a:lstStyle>
            <a:lvl1pPr>
              <a:defRPr sz="2200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5"/>
          <p:cNvSpPr>
            <a:spLocks noGrp="1"/>
          </p:cNvSpPr>
          <p:nvPr>
            <p:ph sz="quarter" idx="20"/>
          </p:nvPr>
        </p:nvSpPr>
        <p:spPr>
          <a:xfrm>
            <a:off x="9255280" y="2623098"/>
            <a:ext cx="2436152" cy="3328184"/>
          </a:xfrm>
        </p:spPr>
        <p:txBody>
          <a:bodyPr lIns="91440"/>
          <a:lstStyle>
            <a:lvl1pPr>
              <a:defRPr sz="2200">
                <a:solidFill>
                  <a:srgbClr val="009FDB"/>
                </a:solidFill>
              </a:defRPr>
            </a:lvl1pPr>
            <a:lvl2pPr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0489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90938" y="1139825"/>
            <a:ext cx="7942744" cy="4806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14"/>
          </p:nvPr>
        </p:nvSpPr>
        <p:spPr>
          <a:xfrm>
            <a:off x="8658470" y="1206500"/>
            <a:ext cx="3041533" cy="4648200"/>
          </a:xfrm>
          <a:solidFill>
            <a:srgbClr val="E8E8E8"/>
          </a:solidFill>
        </p:spPr>
        <p:txBody>
          <a:bodyPr lIns="274320" tIns="182880" rIns="274320" bIns="182880"/>
          <a:lstStyle>
            <a:lvl1pPr>
              <a:lnSpc>
                <a:spcPct val="100000"/>
              </a:lnSpc>
              <a:spcAft>
                <a:spcPts val="600"/>
              </a:spcAft>
              <a:defRPr sz="1600" baseline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 sz="1600" i="1" baseline="0"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4824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14"/>
          </p:nvPr>
        </p:nvSpPr>
        <p:spPr>
          <a:xfrm>
            <a:off x="8658470" y="1206500"/>
            <a:ext cx="3041533" cy="4648200"/>
          </a:xfrm>
          <a:solidFill>
            <a:srgbClr val="E8E8E8"/>
          </a:solidFill>
        </p:spPr>
        <p:txBody>
          <a:bodyPr lIns="274320" tIns="182880" rIns="274320" bIns="182880"/>
          <a:lstStyle>
            <a:lvl1pPr>
              <a:lnSpc>
                <a:spcPct val="100000"/>
              </a:lnSpc>
              <a:spcAft>
                <a:spcPts val="600"/>
              </a:spcAft>
              <a:defRPr sz="1600" baseline="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 sz="1600" i="1" baseline="0"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90939" y="1206500"/>
            <a:ext cx="7937550" cy="4648200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298204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m 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489338" y="1458409"/>
            <a:ext cx="5347794" cy="4405816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6352209" y="1458409"/>
            <a:ext cx="5347794" cy="4405816"/>
          </a:xfrm>
          <a:prstGeom prst="rect">
            <a:avLst/>
          </a:prstGeom>
          <a:solidFill>
            <a:srgbClr val="E8E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83968" y="3217928"/>
            <a:ext cx="253934" cy="596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338" y="522779"/>
            <a:ext cx="11209064" cy="3422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89339" y="1142212"/>
            <a:ext cx="5347755" cy="3161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600" b="0" i="1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600" b="0" i="1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600" b="0" i="1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600" b="0" i="1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600" b="0" i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729005" y="1587384"/>
            <a:ext cx="4875530" cy="41371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6361399" y="1142212"/>
            <a:ext cx="5338604" cy="3161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600" b="0" i="1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600" b="0" i="1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600" b="0" i="1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600" b="0" i="1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1600" b="0" i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6"/>
          </p:nvPr>
        </p:nvSpPr>
        <p:spPr>
          <a:xfrm>
            <a:off x="6586412" y="1587384"/>
            <a:ext cx="4875530" cy="41371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259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90296" y="6075784"/>
            <a:ext cx="496467" cy="496467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499064" y="6329844"/>
            <a:ext cx="6629400" cy="2741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eaLnBrk="1" fontAlgn="auto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000000"/>
                </a:solidFill>
                <a:latin typeface="Calibri"/>
              </a:rPr>
              <a:t>© 2016 AT&amp;T Intellectual Property. All rights reserved.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2999232" cy="1645920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63197" y="0"/>
            <a:ext cx="2999232" cy="1645920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126395" y="0"/>
            <a:ext cx="2999232" cy="1645920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89593" y="0"/>
            <a:ext cx="2999232" cy="1645920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-1" y="1719596"/>
            <a:ext cx="2999232" cy="1645920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3063197" y="1719596"/>
            <a:ext cx="2999232" cy="1645920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26395" y="1719596"/>
            <a:ext cx="2999232" cy="1645920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89593" y="1719596"/>
            <a:ext cx="2999232" cy="1645920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9742" y="3657600"/>
            <a:ext cx="11209064" cy="1517904"/>
          </a:xfrm>
        </p:spPr>
        <p:txBody>
          <a:bodyPr anchor="t" anchorCtr="0"/>
          <a:lstStyle>
            <a:lvl1pPr>
              <a:lnSpc>
                <a:spcPct val="82000"/>
              </a:lnSpc>
              <a:spcAft>
                <a:spcPts val="800"/>
              </a:spcAft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type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99742" y="4581144"/>
            <a:ext cx="11213719" cy="45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9743" y="5303520"/>
            <a:ext cx="8651774" cy="8209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4359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411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1980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lobe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 bwMode="white">
          <a:xfrm>
            <a:off x="282149" y="1"/>
            <a:ext cx="4066573" cy="503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white">
          <a:xfrm>
            <a:off x="11177323" y="6078715"/>
            <a:ext cx="1011502" cy="4744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913044" y="2189163"/>
            <a:ext cx="2339848" cy="233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313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YW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 bwMode="white">
          <a:xfrm>
            <a:off x="282149" y="1"/>
            <a:ext cx="4066573" cy="503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white">
          <a:xfrm>
            <a:off x="11177323" y="6078715"/>
            <a:ext cx="1011502" cy="4744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3905959" y="2520950"/>
            <a:ext cx="4096958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54415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lobe Black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 bwMode="white">
          <a:xfrm>
            <a:off x="282149" y="1"/>
            <a:ext cx="4066573" cy="50364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white">
          <a:xfrm>
            <a:off x="11177323" y="6078715"/>
            <a:ext cx="1011502" cy="47448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924488" y="2189163"/>
            <a:ext cx="2339848" cy="233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659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YW Black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 bwMode="white">
          <a:xfrm>
            <a:off x="1" y="1"/>
            <a:ext cx="4348722" cy="50364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white">
          <a:xfrm>
            <a:off x="11177323" y="6078715"/>
            <a:ext cx="1011502" cy="47448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041060" y="2520950"/>
            <a:ext cx="4106704" cy="168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40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lobe Blue Bac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 bwMode="white">
          <a:xfrm>
            <a:off x="1" y="1"/>
            <a:ext cx="4348722" cy="503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white">
          <a:xfrm>
            <a:off x="11177323" y="6078715"/>
            <a:ext cx="1011502" cy="4744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296001" y="2560638"/>
            <a:ext cx="1596822" cy="159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893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YW Blue Bac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 bwMode="white">
          <a:xfrm>
            <a:off x="282149" y="1"/>
            <a:ext cx="4066573" cy="503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white">
          <a:xfrm>
            <a:off x="11177323" y="6078715"/>
            <a:ext cx="1011502" cy="4744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042668" y="2520950"/>
            <a:ext cx="4103488" cy="167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17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0823" y="1151792"/>
            <a:ext cx="11033585" cy="513470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74477" indent="-298315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q"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685800" indent="-22860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80000"/>
              <a:buFont typeface="Courier New" panose="02070309020205020404" pitchFamily="49" charset="0"/>
              <a:buChar char="o"/>
              <a:defRPr sz="20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973138" indent="-228600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§"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1214410" indent="-228496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490663" indent="-228600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0" y="1"/>
            <a:ext cx="12188825" cy="798989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marL="119063" indent="0">
              <a:defRPr lang="en-US" sz="3300" smtClean="0">
                <a:solidFill>
                  <a:schemeClr val="bg1"/>
                </a:solidFill>
                <a:latin typeface="OmnesATT II" panose="02000606040000020004" pitchFamily="50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Slide Number Placeholder 1"/>
          <p:cNvSpPr txBox="1">
            <a:spLocks/>
          </p:cNvSpPr>
          <p:nvPr userDrawn="1"/>
        </p:nvSpPr>
        <p:spPr>
          <a:xfrm>
            <a:off x="381492" y="6501468"/>
            <a:ext cx="448266" cy="209725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l" defTabSz="457200" rtl="0" eaLnBrk="1" latinLnBrk="0" hangingPunct="1">
              <a:lnSpc>
                <a:spcPts val="1000"/>
              </a:lnSpc>
              <a:defRPr sz="8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C07D7E0C-4A15-B042-84C4-7FADBE814B30}" type="slidenum">
              <a:rPr lang="en-US" smtClean="0">
                <a:solidFill>
                  <a:srgbClr val="000000"/>
                </a:solidFill>
                <a:latin typeface="Omnes_ATT II" charset="0"/>
                <a:ea typeface="Omnes_ATT II" charset="0"/>
                <a:cs typeface="Omnes_ATT II" charset="0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000000"/>
              </a:solidFill>
              <a:latin typeface="Omnes_ATT II" charset="0"/>
              <a:ea typeface="Omnes_ATT II" charset="0"/>
              <a:cs typeface="Omnes_ATT I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660687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90296" y="6075784"/>
            <a:ext cx="496467" cy="496467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499064" y="6329844"/>
            <a:ext cx="6629400" cy="2741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eaLnBrk="1" fontAlgn="auto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000000"/>
                </a:solidFill>
                <a:latin typeface="Calibri"/>
              </a:rPr>
              <a:t>© 2016 AT&amp;T Intellectual Property. All rights reserved.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12188825" cy="3425825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798" y="3657600"/>
            <a:ext cx="11209064" cy="1517904"/>
          </a:xfrm>
        </p:spPr>
        <p:txBody>
          <a:bodyPr anchor="t" anchorCtr="0"/>
          <a:lstStyle>
            <a:lvl1pPr>
              <a:lnSpc>
                <a:spcPct val="82000"/>
              </a:lnSpc>
              <a:spcAft>
                <a:spcPts val="800"/>
              </a:spcAft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98798" y="4581144"/>
            <a:ext cx="11213719" cy="45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799" y="5303520"/>
            <a:ext cx="8651774" cy="8209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994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ption 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90296" y="6075784"/>
            <a:ext cx="496467" cy="496467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499064" y="6329844"/>
            <a:ext cx="6629400" cy="2741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eaLnBrk="1" fontAlgn="auto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prstClr val="white"/>
                </a:solidFill>
                <a:latin typeface="Calibri"/>
              </a:rPr>
              <a:t>© 2016 AT&amp;T Intellectual Property. All rights reserved.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2999232" cy="1645920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63197" y="0"/>
            <a:ext cx="2999232" cy="1645920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126395" y="0"/>
            <a:ext cx="2999232" cy="1645920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89593" y="0"/>
            <a:ext cx="2999232" cy="1645920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-1" y="1719596"/>
            <a:ext cx="2999232" cy="1645920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3063197" y="1719596"/>
            <a:ext cx="2999232" cy="1645920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26395" y="1719596"/>
            <a:ext cx="2999232" cy="1645920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89593" y="1719596"/>
            <a:ext cx="2999232" cy="1645920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798" y="3657600"/>
            <a:ext cx="11209064" cy="1517904"/>
          </a:xfrm>
        </p:spPr>
        <p:txBody>
          <a:bodyPr anchor="t" anchorCtr="0"/>
          <a:lstStyle>
            <a:lvl1pPr>
              <a:lnSpc>
                <a:spcPct val="82000"/>
              </a:lnSpc>
              <a:spcAft>
                <a:spcPts val="800"/>
              </a:spcAft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98798" y="4581144"/>
            <a:ext cx="11213719" cy="45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799" y="5303520"/>
            <a:ext cx="8651774" cy="82889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558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ption 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90296" y="6075784"/>
            <a:ext cx="496467" cy="496467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499064" y="6329844"/>
            <a:ext cx="6629400" cy="27415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eaLnBrk="1" fontAlgn="auto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prstClr val="white"/>
                </a:solidFill>
                <a:latin typeface="Calibri"/>
              </a:rPr>
              <a:t>© 2016 AT&amp;T Intellectual Property. All rights reserved. AT&amp;T, Globe logo, Mobilizing Your World and DIRECTV are registered trademarks and service marks of AT&amp;T Intellectual Property and/or AT&amp;T affiliated companies. All other marks are the property of their respective owners. AT&amp;T Proprietary (Internal Use Only). Not for use or disclosure outside the AT&amp;T companies except under written agreement.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12188825" cy="3425825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798" y="3657600"/>
            <a:ext cx="11209064" cy="1517904"/>
          </a:xfrm>
        </p:spPr>
        <p:txBody>
          <a:bodyPr anchor="t" anchorCtr="0"/>
          <a:lstStyle>
            <a:lvl1pPr>
              <a:lnSpc>
                <a:spcPct val="82000"/>
              </a:lnSpc>
              <a:spcAft>
                <a:spcPts val="800"/>
              </a:spcAft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98798" y="4581144"/>
            <a:ext cx="11213719" cy="45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799" y="5303520"/>
            <a:ext cx="8651774" cy="82889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187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p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24979" y="6075784"/>
            <a:ext cx="661784" cy="496467"/>
          </a:xfrm>
          <a:prstGeom prst="rect">
            <a:avLst/>
          </a:prstGeom>
        </p:spPr>
      </p:pic>
      <p:sp>
        <p:nvSpPr>
          <p:cNvPr id="12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88825" cy="6858000"/>
          </a:xfrm>
          <a:solidFill>
            <a:schemeClr val="bg2"/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/>
              <a:buNone/>
              <a:tabLst/>
              <a:defRPr sz="1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add. The Globe Alone logo and footer should sit on top of picture.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498798" y="3276600"/>
            <a:ext cx="11209064" cy="1510747"/>
          </a:xfrm>
        </p:spPr>
        <p:txBody>
          <a:bodyPr anchor="b" anchorCtr="0"/>
          <a:lstStyle>
            <a:lvl1pPr>
              <a:lnSpc>
                <a:spcPct val="82000"/>
              </a:lnSpc>
              <a:spcAft>
                <a:spcPts val="800"/>
              </a:spcAft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98798" y="4809744"/>
            <a:ext cx="10885298" cy="444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799" y="5303520"/>
            <a:ext cx="8651774" cy="82889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23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774701"/>
            <a:ext cx="12188825" cy="6083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03030" y="1642533"/>
            <a:ext cx="11209064" cy="1512147"/>
          </a:xfrm>
        </p:spPr>
        <p:txBody>
          <a:bodyPr anchor="b" anchorCtr="0"/>
          <a:lstStyle>
            <a:lvl1pPr>
              <a:lnSpc>
                <a:spcPct val="82000"/>
              </a:lnSpc>
              <a:spcAft>
                <a:spcPts val="800"/>
              </a:spcAft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8799" y="3608390"/>
            <a:ext cx="5609823" cy="224631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2"/>
                </a:solidFill>
              </a:defRPr>
            </a:lvl2pPr>
            <a:lvl3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2"/>
                </a:solidFill>
              </a:defRPr>
            </a:lvl3pPr>
            <a:lvl4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2"/>
                </a:solidFill>
              </a:defRPr>
            </a:lvl4pPr>
            <a:lvl5pPr marL="0" indent="0">
              <a:lnSpc>
                <a:spcPct val="90000"/>
              </a:lnSpc>
              <a:spcAft>
                <a:spcPts val="600"/>
              </a:spcAft>
              <a:buFontTx/>
              <a:buNone/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275589" y="6061077"/>
            <a:ext cx="511174" cy="51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79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 bwMode="black">
          <a:xfrm>
            <a:off x="11451769" y="6250694"/>
            <a:ext cx="496467" cy="49646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6452" y="6498928"/>
            <a:ext cx="294066" cy="22479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000"/>
              </a:lnSpc>
              <a:defRPr sz="800" b="0">
                <a:solidFill>
                  <a:schemeClr val="tx2"/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12CB907E-C602-C34B-93F7-CA9E40714286}" type="slidenum">
              <a:rPr lang="en-US" smtClean="0">
                <a:solidFill>
                  <a:srgbClr val="000000"/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lang="en-US" dirty="0">
                <a:solidFill>
                  <a:srgbClr val="000000"/>
                </a:solidFill>
                <a:latin typeface="Calibri"/>
              </a:rPr>
              <a:t> 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0939" y="522779"/>
            <a:ext cx="11209064" cy="34220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0939" y="1139001"/>
            <a:ext cx="11209064" cy="48030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</p:txBody>
      </p:sp>
    </p:spTree>
    <p:extLst>
      <p:ext uri="{BB962C8B-B14F-4D97-AF65-F5344CB8AC3E}">
        <p14:creationId xmlns:p14="http://schemas.microsoft.com/office/powerpoint/2010/main" val="761213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  <p:sldLayoutId id="2147483941" r:id="rId12"/>
    <p:sldLayoutId id="2147483942" r:id="rId13"/>
    <p:sldLayoutId id="2147483943" r:id="rId14"/>
    <p:sldLayoutId id="2147483944" r:id="rId15"/>
    <p:sldLayoutId id="2147483945" r:id="rId16"/>
    <p:sldLayoutId id="2147483946" r:id="rId17"/>
    <p:sldLayoutId id="2147483947" r:id="rId18"/>
    <p:sldLayoutId id="2147483948" r:id="rId19"/>
    <p:sldLayoutId id="2147483949" r:id="rId20"/>
    <p:sldLayoutId id="2147483950" r:id="rId21"/>
    <p:sldLayoutId id="2147483951" r:id="rId22"/>
    <p:sldLayoutId id="2147483952" r:id="rId23"/>
    <p:sldLayoutId id="2147483953" r:id="rId24"/>
    <p:sldLayoutId id="2147483954" r:id="rId25"/>
    <p:sldLayoutId id="2147483955" r:id="rId26"/>
    <p:sldLayoutId id="2147483956" r:id="rId27"/>
    <p:sldLayoutId id="2147483957" r:id="rId28"/>
    <p:sldLayoutId id="2147483958" r:id="rId29"/>
    <p:sldLayoutId id="2147483959" r:id="rId30"/>
    <p:sldLayoutId id="2147483960" r:id="rId31"/>
    <p:sldLayoutId id="2147483961" r:id="rId32"/>
    <p:sldLayoutId id="2147483962" r:id="rId33"/>
    <p:sldLayoutId id="2147483963" r:id="rId34"/>
    <p:sldLayoutId id="2147483964" r:id="rId35"/>
    <p:sldLayoutId id="2147483965" r:id="rId36"/>
    <p:sldLayoutId id="2147483966" r:id="rId37"/>
    <p:sldLayoutId id="2147483967" r:id="rId38"/>
    <p:sldLayoutId id="2147483968" r:id="rId39"/>
    <p:sldLayoutId id="2147483969" r:id="rId40"/>
    <p:sldLayoutId id="2147483970" r:id="rId41"/>
    <p:sldLayoutId id="2147483971" r:id="rId42"/>
    <p:sldLayoutId id="2147483972" r:id="rId43"/>
    <p:sldLayoutId id="2147483973" r:id="rId44"/>
    <p:sldLayoutId id="2147483974" r:id="rId45"/>
    <p:sldLayoutId id="2147483975" r:id="rId46"/>
    <p:sldLayoutId id="2147483976" r:id="rId47"/>
    <p:sldLayoutId id="2147483977" r:id="rId48"/>
  </p:sldLayoutIdLst>
  <p:hf hdr="0" ftr="0" dt="0"/>
  <p:txStyles>
    <p:titleStyle>
      <a:lvl1pPr algn="l" defTabSz="457200" rtl="0" eaLnBrk="1" latinLnBrk="0" hangingPunct="1">
        <a:lnSpc>
          <a:spcPct val="110000"/>
        </a:lnSpc>
        <a:spcBef>
          <a:spcPct val="0"/>
        </a:spcBef>
        <a:spcAft>
          <a:spcPts val="1000"/>
        </a:spcAft>
        <a:buNone/>
        <a:defRPr sz="1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2"/>
        </a:buClr>
        <a:buFontTx/>
        <a:buNone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2286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2"/>
        </a:buClr>
        <a:buFont typeface="Lucida Grande"/>
        <a:buChar char="–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457200" indent="-231775" algn="l" defTabSz="4572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2"/>
        </a:buClr>
        <a:buFont typeface="Arial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6858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2"/>
        </a:buClr>
        <a:buFont typeface="Lucida Grande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917575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2"/>
        </a:buClr>
        <a:buFont typeface="Lucida Grande"/>
        <a:buChar char="»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1143000" indent="-225425" algn="l" defTabSz="4572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2"/>
        </a:buClr>
        <a:buFont typeface="Arial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5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473">
          <p15:clr>
            <a:srgbClr val="F26B43"/>
          </p15:clr>
        </p15:guide>
        <p15:guide id="4" orient="horz" pos="743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091">
          <p15:clr>
            <a:srgbClr val="F26B43"/>
          </p15:clr>
        </p15:guide>
        <p15:guide id="7" pos="231">
          <p15:clr>
            <a:srgbClr val="F26B43"/>
          </p15:clr>
        </p15:guide>
        <p15:guide id="8" pos="553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35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microsoft.com/office/2007/relationships/hdphoto" Target="../media/hdphoto1.wdp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5.emf"/><Relationship Id="rId5" Type="http://schemas.openxmlformats.org/officeDocument/2006/relationships/image" Target="../media/image24.png"/><Relationship Id="rId4" Type="http://schemas.openxmlformats.org/officeDocument/2006/relationships/image" Target="../media/image2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28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2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33.png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0AC5E2-A863-4358-A27F-5E4AB81D2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7578"/>
            <a:ext cx="12188825" cy="475419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267797" y="6314166"/>
            <a:ext cx="2688795" cy="299575"/>
          </a:xfrm>
        </p:spPr>
        <p:txBody>
          <a:bodyPr/>
          <a:lstStyle/>
          <a:p>
            <a:fld id="{E61D023A-F78D-485C-8FDC-E81EBC1847AE}" type="datetime4">
              <a:rPr lang="en-US" smtClean="0"/>
              <a:t>October 3, 2019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2231" y="4383948"/>
            <a:ext cx="11724361" cy="1930219"/>
          </a:xfrm>
        </p:spPr>
        <p:txBody>
          <a:bodyPr/>
          <a:lstStyle/>
          <a:p>
            <a:r>
              <a:rPr lang="en-US" dirty="0">
                <a:latin typeface="ATT Aleck Sans"/>
              </a:rPr>
              <a:t>DeepAuto: A Hierarchical Deep Learning Framework for Real Time Prediction in Cellular Networks</a:t>
            </a:r>
            <a:br>
              <a:rPr lang="en-US" sz="2000" dirty="0">
                <a:solidFill>
                  <a:schemeClr val="bg2"/>
                </a:solidFill>
                <a:latin typeface="ATT Aleck Sans"/>
              </a:rPr>
            </a:br>
            <a:br>
              <a:rPr lang="en-US" sz="2000" dirty="0">
                <a:solidFill>
                  <a:schemeClr val="bg2"/>
                </a:solidFill>
                <a:latin typeface="ATT Aleck Sans"/>
              </a:rPr>
            </a:br>
            <a:r>
              <a:rPr lang="en-US" sz="2000" dirty="0">
                <a:latin typeface="ATT Aleck Sans"/>
              </a:rPr>
              <a:t>Authors: Abhijeet </a:t>
            </a:r>
            <a:r>
              <a:rPr lang="en-US" sz="2000" dirty="0" err="1">
                <a:latin typeface="ATT Aleck Sans"/>
              </a:rPr>
              <a:t>Bhorkar,</a:t>
            </a:r>
            <a:r>
              <a:rPr lang="en-US" sz="2000" dirty="0">
                <a:latin typeface="ATT Aleck Sans"/>
              </a:rPr>
              <a:t> Ke Zhang, </a:t>
            </a:r>
            <a:r>
              <a:rPr lang="en-US" sz="2000" dirty="0" err="1">
                <a:latin typeface="ATT Aleck Sans"/>
              </a:rPr>
              <a:t>Jin</a:t>
            </a:r>
            <a:r>
              <a:rPr lang="en-US" sz="2000" dirty="0">
                <a:latin typeface="ATT Aleck Sans"/>
              </a:rPr>
              <a:t> Wang</a:t>
            </a:r>
            <a:endParaRPr lang="en-US" dirty="0">
              <a:solidFill>
                <a:schemeClr val="bg2"/>
              </a:solidFill>
              <a:latin typeface="ATT Aleck Sans"/>
            </a:endParaRPr>
          </a:p>
        </p:txBody>
      </p:sp>
    </p:spTree>
    <p:extLst>
      <p:ext uri="{BB962C8B-B14F-4D97-AF65-F5344CB8AC3E}">
        <p14:creationId xmlns:p14="http://schemas.microsoft.com/office/powerpoint/2010/main" val="469030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RF prediction (1)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190D8B-2624-4D28-AC08-A73BC06D28E6}"/>
              </a:ext>
            </a:extLst>
          </p:cNvPr>
          <p:cNvSpPr txBox="1"/>
          <p:nvPr/>
        </p:nvSpPr>
        <p:spPr>
          <a:xfrm>
            <a:off x="661221" y="1098952"/>
            <a:ext cx="11154859" cy="33104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solidFill>
                  <a:srgbClr val="000000"/>
                </a:solidFill>
              </a:rPr>
              <a:t>The reported RSRQ values are grouped by timestamp (at 5-mins interval) and cell id, and binned into 17 buckets.</a:t>
            </a:r>
          </a:p>
          <a:p>
            <a:pPr marL="342900" indent="-342900"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solidFill>
                  <a:srgbClr val="002060"/>
                </a:solidFill>
              </a:rPr>
              <a:t>Snapshot of the data for prediction </a:t>
            </a:r>
          </a:p>
          <a:p>
            <a:pPr>
              <a:defRPr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  <a:defRPr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  <a:defRPr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  <a:defRPr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  <a:defRPr/>
            </a:pPr>
            <a:endParaRPr lang="en-US" sz="20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  <a:defRPr/>
            </a:pPr>
            <a:endParaRPr lang="en-US" sz="2000" dirty="0">
              <a:solidFill>
                <a:srgbClr val="000000"/>
              </a:solidFill>
            </a:endParaRP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F13832C-E60B-412A-8355-9C4932E30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45" y="1980404"/>
            <a:ext cx="11706225" cy="1466850"/>
          </a:xfrm>
          <a:prstGeom prst="rect">
            <a:avLst/>
          </a:prstGeom>
        </p:spPr>
      </p:pic>
      <p:sp>
        <p:nvSpPr>
          <p:cNvPr id="14" name="Left Brace 13">
            <a:extLst>
              <a:ext uri="{FF2B5EF4-FFF2-40B4-BE49-F238E27FC236}">
                <a16:creationId xmlns:a16="http://schemas.microsoft.com/office/drawing/2014/main" id="{5E9EFE5A-5491-4689-9797-893B5A653B27}"/>
              </a:ext>
            </a:extLst>
          </p:cNvPr>
          <p:cNvSpPr/>
          <p:nvPr/>
        </p:nvSpPr>
        <p:spPr>
          <a:xfrm rot="16200000">
            <a:off x="6774800" y="-313489"/>
            <a:ext cx="485029" cy="8025586"/>
          </a:xfrm>
          <a:prstGeom prst="leftBrace">
            <a:avLst>
              <a:gd name="adj1" fmla="val 8333"/>
              <a:gd name="adj2" fmla="val 51974"/>
            </a:avLst>
          </a:prstGeom>
          <a:ln w="254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82C57D-A991-4018-B7B1-B68AFEEFB3B6}"/>
              </a:ext>
            </a:extLst>
          </p:cNvPr>
          <p:cNvSpPr txBox="1"/>
          <p:nvPr/>
        </p:nvSpPr>
        <p:spPr>
          <a:xfrm>
            <a:off x="5517038" y="4063422"/>
            <a:ext cx="4203251" cy="56307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RSRQ PDF :</a:t>
            </a:r>
          </a:p>
          <a:p>
            <a:r>
              <a:rPr lang="en-US" sz="1400" dirty="0">
                <a:solidFill>
                  <a:srgbClr val="FF0000"/>
                </a:solidFill>
              </a:rPr>
              <a:t>% of RSRQ measurements in each bin (17 bins in total)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0791DD5F-04C3-454D-93AF-54A373AEB33C}"/>
              </a:ext>
            </a:extLst>
          </p:cNvPr>
          <p:cNvSpPr txBox="1">
            <a:spLocks/>
          </p:cNvSpPr>
          <p:nvPr/>
        </p:nvSpPr>
        <p:spPr>
          <a:xfrm>
            <a:off x="372746" y="4626500"/>
            <a:ext cx="5006183" cy="15515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Lucida Grande"/>
              <a:buChar char="–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7200" indent="-23177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Lucida Grande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917575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Lucida Grande"/>
              <a:buChar char="»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143000" indent="-22542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sz="2000" dirty="0"/>
              <a:t>Temporal and external features: </a:t>
            </a:r>
            <a:endParaRPr lang="en-US" sz="1800" dirty="0">
              <a:solidFill>
                <a:schemeClr val="tx2"/>
              </a:solidFill>
            </a:endParaRPr>
          </a:p>
          <a:p>
            <a:pPr marL="342900" indent="-342900" fontAlgn="auto">
              <a:buFont typeface="Wingdings" charset="2"/>
              <a:buChar char="§"/>
            </a:pPr>
            <a:r>
              <a:rPr lang="en-US" sz="1800" dirty="0">
                <a:solidFill>
                  <a:schemeClr val="tx2"/>
                </a:solidFill>
              </a:rPr>
              <a:t>Histogram of RSRQ</a:t>
            </a:r>
          </a:p>
          <a:p>
            <a:pPr marL="342900" indent="-342900" fontAlgn="auto">
              <a:buFont typeface="Wingdings" charset="2"/>
              <a:buChar char="§"/>
            </a:pPr>
            <a:r>
              <a:rPr lang="en-US" sz="1800" dirty="0">
                <a:solidFill>
                  <a:schemeClr val="tx2"/>
                </a:solidFill>
              </a:rPr>
              <a:t>Day of week, Hour of day</a:t>
            </a:r>
          </a:p>
          <a:p>
            <a:pPr marL="342900" indent="-342900" fontAlgn="auto">
              <a:buFont typeface="Wingdings" charset="2"/>
              <a:buChar char="§"/>
            </a:pPr>
            <a:r>
              <a:rPr lang="en-US" sz="1800" dirty="0">
                <a:solidFill>
                  <a:schemeClr val="tx2"/>
                </a:solidFill>
              </a:rPr>
              <a:t>Minute of day </a:t>
            </a:r>
          </a:p>
          <a:p>
            <a:pPr fontAlgn="auto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4E1D39A-7CA3-4180-A07B-CD9CED8E662F}"/>
                  </a:ext>
                </a:extLst>
              </p:cNvPr>
              <p:cNvSpPr/>
              <p:nvPr/>
            </p:nvSpPr>
            <p:spPr>
              <a:xfrm>
                <a:off x="3523153" y="4531042"/>
                <a:ext cx="6092825" cy="183729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2000" dirty="0"/>
                  <a:t> </a:t>
                </a:r>
              </a:p>
              <a:p>
                <a:pPr marL="342900" indent="-342900">
                  <a:buClr>
                    <a:schemeClr val="tx1"/>
                  </a:buClr>
                  <a:buFont typeface="Wingdings" charset="2"/>
                  <a:buChar char="§"/>
                </a:pPr>
                <a:r>
                  <a:rPr lang="en-US" dirty="0">
                    <a:solidFill>
                      <a:schemeClr val="tx2"/>
                    </a:solidFill>
                  </a:rPr>
                  <a:t>Instant trend: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−1</m:t>
                        </m:r>
                      </m:e>
                    </m:d>
                    <m:r>
                      <a:rPr lang="en-US" i="1">
                        <a:solidFill>
                          <a:schemeClr val="tx2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−2</m:t>
                        </m:r>
                      </m:e>
                    </m:d>
                    <m:r>
                      <a:rPr lang="en-US" i="1">
                        <a:solidFill>
                          <a:schemeClr val="tx2"/>
                        </a:solidFill>
                        <a:latin typeface="Cambria Math" charset="0"/>
                      </a:rPr>
                      <m:t>,…, 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𝑙</m:t>
                        </m:r>
                      </m:e>
                    </m:d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  <a:p>
                <a:pPr marL="342900" indent="-342900">
                  <a:buClr>
                    <a:schemeClr val="tx1"/>
                  </a:buClr>
                  <a:buFont typeface="Wingdings" charset="2"/>
                  <a:buChar char="§"/>
                </a:pPr>
                <a:r>
                  <a:rPr lang="en-US" dirty="0">
                    <a:solidFill>
                      <a:schemeClr val="tx2"/>
                    </a:solidFill>
                  </a:rPr>
                  <a:t>Periodic pattern: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𝑝</m:t>
                        </m:r>
                      </m:e>
                    </m:d>
                    <m:r>
                      <a:rPr lang="en-US" i="1">
                        <a:solidFill>
                          <a:schemeClr val="tx2"/>
                        </a:solidFill>
                        <a:latin typeface="Cambria Math" charset="0"/>
                      </a:rPr>
                      <m:t>, …, 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∙</m:t>
                        </m:r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</m:d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  <a:p>
                <a:pPr marL="342900" indent="-342900">
                  <a:buClr>
                    <a:schemeClr val="tx1"/>
                  </a:buClr>
                  <a:buFont typeface="Wingdings" charset="2"/>
                  <a:buChar char="§"/>
                </a:pPr>
                <a:r>
                  <a:rPr lang="en-US" dirty="0">
                    <a:solidFill>
                      <a:schemeClr val="tx2"/>
                    </a:solidFill>
                  </a:rPr>
                  <a:t>Seasonal pattern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tx2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solidFill>
                          <a:schemeClr val="tx2"/>
                        </a:solidFill>
                        <a:latin typeface="Cambria Math" charset="0"/>
                      </a:rPr>
                      <m:t>, …, 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∙</m:t>
                        </m:r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e>
                    </m:d>
                  </m:oMath>
                </a14:m>
                <a:endParaRPr lang="en-US" i="1" dirty="0">
                  <a:solidFill>
                    <a:schemeClr val="tx2"/>
                  </a:solidFill>
                  <a:latin typeface="Cambria Math" charset="0"/>
                </a:endParaRPr>
              </a:p>
              <a:p>
                <a:pPr marL="342900" indent="-342900">
                  <a:buClr>
                    <a:schemeClr val="tx1"/>
                  </a:buClr>
                  <a:buFont typeface="Wingdings" charset="2"/>
                  <a:buChar char="§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𝑙</m:t>
                    </m:r>
                    <m:r>
                      <a:rPr lang="en-US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  <a:ea typeface="Cambria Math" charset="0"/>
                    <a:cs typeface="Cambria Math" charset="0"/>
                  </a:rPr>
                  <a:t>=25,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= 1 day,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= 0 week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4E1D39A-7CA3-4180-A07B-CD9CED8E66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153" y="4531042"/>
                <a:ext cx="6092825" cy="1837298"/>
              </a:xfrm>
              <a:prstGeom prst="rect">
                <a:avLst/>
              </a:prstGeom>
              <a:blipFill>
                <a:blip r:embed="rId4"/>
                <a:stretch>
                  <a:fillRect l="-7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7094524-13C8-4F60-AC83-165980922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2220" y="4502578"/>
            <a:ext cx="3342229" cy="157706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050AE7-8CF9-4CD5-A2D4-D329DBF97629}"/>
              </a:ext>
            </a:extLst>
          </p:cNvPr>
          <p:cNvCxnSpPr/>
          <p:nvPr/>
        </p:nvCxnSpPr>
        <p:spPr>
          <a:xfrm flipH="1">
            <a:off x="9367284" y="5326912"/>
            <a:ext cx="138223" cy="202018"/>
          </a:xfrm>
          <a:prstGeom prst="straightConnector1">
            <a:avLst/>
          </a:prstGeom>
          <a:ln w="63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4F94F46-1E60-40C7-904E-75225BD762AE}"/>
              </a:ext>
            </a:extLst>
          </p:cNvPr>
          <p:cNvSpPr txBox="1"/>
          <p:nvPr/>
        </p:nvSpPr>
        <p:spPr>
          <a:xfrm>
            <a:off x="9615978" y="5291112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1 day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1F3923-F8F3-44D6-8304-D5A3A2BCF9E5}"/>
              </a:ext>
            </a:extLst>
          </p:cNvPr>
          <p:cNvSpPr txBox="1"/>
          <p:nvPr/>
        </p:nvSpPr>
        <p:spPr>
          <a:xfrm>
            <a:off x="8931733" y="6144322"/>
            <a:ext cx="3061793" cy="31715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r>
              <a:rPr lang="en-US" sz="1050" dirty="0">
                <a:solidFill>
                  <a:schemeClr val="tx2"/>
                </a:solidFill>
              </a:rPr>
              <a:t>*note: correlation artifact due to non-continuous data</a:t>
            </a:r>
          </a:p>
        </p:txBody>
      </p:sp>
    </p:spTree>
    <p:extLst>
      <p:ext uri="{BB962C8B-B14F-4D97-AF65-F5344CB8AC3E}">
        <p14:creationId xmlns:p14="http://schemas.microsoft.com/office/powerpoint/2010/main" val="3971138462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RF prediction (2): experiment and evaluation</a:t>
            </a:r>
            <a:endParaRPr lang="en-US" sz="3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190D8B-2624-4D28-AC08-A73BC06D28E6}"/>
                  </a:ext>
                </a:extLst>
              </p:cNvPr>
              <p:cNvSpPr txBox="1"/>
              <p:nvPr/>
            </p:nvSpPr>
            <p:spPr>
              <a:xfrm>
                <a:off x="661220" y="1098953"/>
                <a:ext cx="10275721" cy="11069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no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tx2"/>
                    </a:solidFill>
                  </a:rPr>
                  <a:t>KL divergence is used as a loss metric for comparing true and predicted distribution. </a:t>
                </a:r>
              </a:p>
              <a:p>
                <a:pPr marL="800100" lvl="1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0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grow m:val="on"/>
                        <m:supHide m:val="on"/>
                        <m:ctrlPr>
                          <a:rPr lang="en-US" sz="200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sz="2000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||</m:t>
                            </m:r>
                            <m:r>
                              <a:rPr lang="en-US" sz="2000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d>
                      </m:e>
                    </m:nary>
                  </m:oMath>
                </a14:m>
                <a:r>
                  <a:rPr lang="en-US" sz="2000" dirty="0">
                    <a:solidFill>
                      <a:schemeClr val="tx2"/>
                    </a:solidFill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</a:rPr>
                  <a:t> is the number of LTE cells in the testing dataset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000" b="0" i="0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m:rPr>
                            <m:sty m:val="p"/>
                          </m:rPr>
                          <a:rPr lang="en-US" sz="2000" b="0" i="0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2"/>
                    </a:solidFill>
                  </a:rPr>
                  <a:t> is the KL divergence calculated for cell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 lvl="1"/>
                <a:endParaRPr lang="en-US" sz="2000" dirty="0">
                  <a:solidFill>
                    <a:schemeClr val="tx2"/>
                  </a:solidFill>
                </a:endParaRPr>
              </a:p>
              <a:p>
                <a:endParaRPr lang="it-IT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190D8B-2624-4D28-AC08-A73BC06D2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20" y="1098953"/>
                <a:ext cx="10275721" cy="1106906"/>
              </a:xfrm>
              <a:prstGeom prst="rect">
                <a:avLst/>
              </a:prstGeom>
              <a:blipFill>
                <a:blip r:embed="rId3"/>
                <a:stretch>
                  <a:fillRect l="-1423" t="-14835" r="-949" b="-318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95B39D1-E8CB-4E74-BE77-7C05F0A6C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87" y="2993286"/>
            <a:ext cx="3672257" cy="20401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36C251-E085-4372-979B-4E0E0BC6930A}"/>
              </a:ext>
            </a:extLst>
          </p:cNvPr>
          <p:cNvSpPr txBox="1"/>
          <p:nvPr/>
        </p:nvSpPr>
        <p:spPr>
          <a:xfrm>
            <a:off x="563525" y="5288251"/>
            <a:ext cx="10520787" cy="914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*Traditional statistical/machine learning methods seem unsuitable for this problem. Thus, baseline performance is not provided for other methods 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773261-5AA3-44D5-A582-B3643CBA8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5944" y="2727482"/>
            <a:ext cx="4152900" cy="25717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8ABB6A-656C-4CA1-8D0B-589B61684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8844" y="2727482"/>
            <a:ext cx="4097501" cy="24724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569CE30-F295-4DAE-943C-A671F611F4D7}"/>
              </a:ext>
            </a:extLst>
          </p:cNvPr>
          <p:cNvSpPr/>
          <p:nvPr/>
        </p:nvSpPr>
        <p:spPr>
          <a:xfrm>
            <a:off x="376587" y="5721584"/>
            <a:ext cx="113316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DeepAuto achieved 75% improvement compared to naive method</a:t>
            </a:r>
          </a:p>
        </p:txBody>
      </p:sp>
    </p:spTree>
    <p:extLst>
      <p:ext uri="{BB962C8B-B14F-4D97-AF65-F5344CB8AC3E}">
        <p14:creationId xmlns:p14="http://schemas.microsoft.com/office/powerpoint/2010/main" val="4245446380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D46D937-7EFF-4A92-AF92-AE4C8901D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45" y="1057326"/>
            <a:ext cx="5717948" cy="25567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D0760A5-4B2E-41F1-9612-F747C3684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88825" cy="798989"/>
          </a:xfrm>
        </p:spPr>
        <p:txBody>
          <a:bodyPr/>
          <a:lstStyle/>
          <a:p>
            <a:r>
              <a:rPr lang="en-US" dirty="0"/>
              <a:t>Concluding remarks </a:t>
            </a:r>
          </a:p>
        </p:txBody>
      </p:sp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A4D03790-608A-4AEC-9DCA-532A68377A16}"/>
              </a:ext>
            </a:extLst>
          </p:cNvPr>
          <p:cNvSpPr/>
          <p:nvPr/>
        </p:nvSpPr>
        <p:spPr bwMode="auto">
          <a:xfrm>
            <a:off x="6199957" y="1489671"/>
            <a:ext cx="1744665" cy="1886059"/>
          </a:xfrm>
          <a:prstGeom prst="roundRect">
            <a:avLst/>
          </a:prstGeom>
          <a:ln w="38100">
            <a:solidFill>
              <a:srgbClr val="7A000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5" tIns="41473" rIns="82945" bIns="41473" numCol="1" rtlCol="0" anchor="t" anchorCtr="0" compatLnSpc="1">
            <a:prstTxWarp prst="textNoShape">
              <a:avLst/>
            </a:prstTxWarp>
          </a:bodyPr>
          <a:lstStyle/>
          <a:p>
            <a:pPr defTabSz="414726">
              <a:lnSpc>
                <a:spcPct val="93000"/>
              </a:lnSpc>
              <a:buClr>
                <a:srgbClr val="000000"/>
              </a:buClr>
              <a:buSzPct val="100000"/>
            </a:pPr>
            <a:endParaRPr lang="en-US" sz="1600" dirty="0">
              <a:latin typeface="Arial" charset="0"/>
              <a:ea typeface="ＭＳ Ｐゴシック" charset="0"/>
              <a:cs typeface="WenQuanYi Zen Hei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5E5ABD-70B5-483F-822F-AC6BBA8DC11F}"/>
              </a:ext>
            </a:extLst>
          </p:cNvPr>
          <p:cNvSpPr txBox="1"/>
          <p:nvPr/>
        </p:nvSpPr>
        <p:spPr>
          <a:xfrm>
            <a:off x="6169597" y="1565871"/>
            <a:ext cx="1822336" cy="1622639"/>
          </a:xfrm>
          <a:prstGeom prst="rect">
            <a:avLst/>
          </a:prstGeom>
          <a:noFill/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2000" b="1" u="sng" dirty="0">
                <a:solidFill>
                  <a:srgbClr val="C00000"/>
                </a:solidFill>
              </a:rPr>
              <a:t>Goal</a:t>
            </a:r>
          </a:p>
          <a:p>
            <a:pPr algn="ctr"/>
            <a:r>
              <a:rPr lang="en-US" sz="2000" b="1" dirty="0"/>
              <a:t>Design scalable </a:t>
            </a:r>
          </a:p>
          <a:p>
            <a:pPr algn="ctr"/>
            <a:r>
              <a:rPr lang="en-US" sz="2000" b="1" dirty="0"/>
              <a:t>Reusable prediction system</a:t>
            </a:r>
          </a:p>
        </p:txBody>
      </p:sp>
      <p:sp>
        <p:nvSpPr>
          <p:cNvPr id="12" name="Rounded Rectangle 12">
            <a:extLst>
              <a:ext uri="{FF2B5EF4-FFF2-40B4-BE49-F238E27FC236}">
                <a16:creationId xmlns:a16="http://schemas.microsoft.com/office/drawing/2014/main" id="{DB559D36-C6A5-4AF9-A41C-14729CC1F5DE}"/>
              </a:ext>
            </a:extLst>
          </p:cNvPr>
          <p:cNvSpPr/>
          <p:nvPr/>
        </p:nvSpPr>
        <p:spPr bwMode="auto">
          <a:xfrm>
            <a:off x="8181156" y="1475846"/>
            <a:ext cx="1845360" cy="1926141"/>
          </a:xfrm>
          <a:prstGeom prst="roundRect">
            <a:avLst/>
          </a:prstGeom>
          <a:ln w="38100">
            <a:solidFill>
              <a:srgbClr val="7A000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5" tIns="41473" rIns="82945" bIns="41473" numCol="1" rtlCol="0" anchor="t" anchorCtr="0" compatLnSpc="1">
            <a:prstTxWarp prst="textNoShape">
              <a:avLst/>
            </a:prstTxWarp>
          </a:bodyPr>
          <a:lstStyle/>
          <a:p>
            <a:pPr defTabSz="414726">
              <a:lnSpc>
                <a:spcPct val="93000"/>
              </a:lnSpc>
              <a:buClr>
                <a:srgbClr val="000000"/>
              </a:buClr>
              <a:buSzPct val="100000"/>
            </a:pPr>
            <a:endParaRPr lang="en-US" sz="1600" dirty="0">
              <a:latin typeface="Arial" charset="0"/>
              <a:ea typeface="ＭＳ Ｐゴシック" charset="0"/>
              <a:cs typeface="WenQuanYi Zen Hei" charset="0"/>
            </a:endParaRPr>
          </a:p>
        </p:txBody>
      </p:sp>
      <p:sp>
        <p:nvSpPr>
          <p:cNvPr id="13" name="Rounded Rectangle 14">
            <a:extLst>
              <a:ext uri="{FF2B5EF4-FFF2-40B4-BE49-F238E27FC236}">
                <a16:creationId xmlns:a16="http://schemas.microsoft.com/office/drawing/2014/main" id="{2F3419C0-1E31-477A-8122-C4C39A72DA88}"/>
              </a:ext>
            </a:extLst>
          </p:cNvPr>
          <p:cNvSpPr/>
          <p:nvPr/>
        </p:nvSpPr>
        <p:spPr bwMode="auto">
          <a:xfrm>
            <a:off x="10308037" y="1489671"/>
            <a:ext cx="1772832" cy="1886058"/>
          </a:xfrm>
          <a:prstGeom prst="roundRect">
            <a:avLst/>
          </a:prstGeom>
          <a:ln w="38100">
            <a:solidFill>
              <a:srgbClr val="7A000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5" tIns="41473" rIns="82945" bIns="41473" numCol="1" rtlCol="0" anchor="t" anchorCtr="0" compatLnSpc="1">
            <a:prstTxWarp prst="textNoShape">
              <a:avLst/>
            </a:prstTxWarp>
          </a:bodyPr>
          <a:lstStyle/>
          <a:p>
            <a:pPr defTabSz="414726">
              <a:lnSpc>
                <a:spcPct val="93000"/>
              </a:lnSpc>
              <a:buClr>
                <a:srgbClr val="000000"/>
              </a:buClr>
              <a:buSzPct val="100000"/>
            </a:pPr>
            <a:endParaRPr lang="en-US" sz="1600" dirty="0">
              <a:latin typeface="Arial" charset="0"/>
              <a:ea typeface="ＭＳ Ｐゴシック" charset="0"/>
              <a:cs typeface="WenQuanYi Zen Hei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F96CE9-9B4D-4800-8CFA-ABEF56DB2E69}"/>
              </a:ext>
            </a:extLst>
          </p:cNvPr>
          <p:cNvSpPr txBox="1"/>
          <p:nvPr/>
        </p:nvSpPr>
        <p:spPr>
          <a:xfrm>
            <a:off x="10285457" y="1467492"/>
            <a:ext cx="1817991" cy="1930415"/>
          </a:xfrm>
          <a:prstGeom prst="rect">
            <a:avLst/>
          </a:prstGeom>
          <a:noFill/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2000" b="1" u="sng" dirty="0">
                <a:solidFill>
                  <a:srgbClr val="C00000"/>
                </a:solidFill>
              </a:rPr>
              <a:t>Evaluation</a:t>
            </a:r>
          </a:p>
          <a:p>
            <a:pPr algn="ctr"/>
            <a:r>
              <a:rPr lang="en-US" sz="2000" b="1" dirty="0"/>
              <a:t>Models show advantage in capturing complex relationships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DA3B06-A0C2-4B58-8C6C-FE976F4E0AF2}"/>
              </a:ext>
            </a:extLst>
          </p:cNvPr>
          <p:cNvSpPr txBox="1"/>
          <p:nvPr/>
        </p:nvSpPr>
        <p:spPr>
          <a:xfrm>
            <a:off x="8184564" y="1471572"/>
            <a:ext cx="1857838" cy="1930415"/>
          </a:xfrm>
          <a:prstGeom prst="rect">
            <a:avLst/>
          </a:prstGeom>
          <a:noFill/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US" sz="2000" b="1" u="sng" dirty="0">
                <a:solidFill>
                  <a:srgbClr val="C00000"/>
                </a:solidFill>
              </a:rPr>
              <a:t>DeepAuto</a:t>
            </a:r>
          </a:p>
          <a:p>
            <a:pPr algn="ctr"/>
            <a:r>
              <a:rPr lang="en-US" sz="2000" b="1" dirty="0"/>
              <a:t>A deep learning framework to predict RAN KPI with various time horizons</a:t>
            </a:r>
          </a:p>
        </p:txBody>
      </p:sp>
      <p:sp>
        <p:nvSpPr>
          <p:cNvPr id="16" name="Rounded Rectangle 18">
            <a:extLst>
              <a:ext uri="{FF2B5EF4-FFF2-40B4-BE49-F238E27FC236}">
                <a16:creationId xmlns:a16="http://schemas.microsoft.com/office/drawing/2014/main" id="{75104586-8E12-4756-B5DF-CBC3848150D6}"/>
              </a:ext>
            </a:extLst>
          </p:cNvPr>
          <p:cNvSpPr/>
          <p:nvPr/>
        </p:nvSpPr>
        <p:spPr bwMode="auto">
          <a:xfrm>
            <a:off x="173543" y="1040815"/>
            <a:ext cx="5717949" cy="2576744"/>
          </a:xfrm>
          <a:prstGeom prst="roundRect">
            <a:avLst/>
          </a:prstGeom>
          <a:noFill/>
          <a:ln w="38100">
            <a:solidFill>
              <a:srgbClr val="7A000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82945" tIns="41473" rIns="82945" bIns="41473" numCol="1" rtlCol="0" anchor="t" anchorCtr="0" compatLnSpc="1">
            <a:prstTxWarp prst="textNoShape">
              <a:avLst/>
            </a:prstTxWarp>
          </a:bodyPr>
          <a:lstStyle/>
          <a:p>
            <a:pPr defTabSz="414726">
              <a:lnSpc>
                <a:spcPct val="93000"/>
              </a:lnSpc>
              <a:buClr>
                <a:srgbClr val="000000"/>
              </a:buClr>
              <a:buSzPct val="100000"/>
            </a:pPr>
            <a:endParaRPr lang="en-US" sz="1600" dirty="0">
              <a:latin typeface="Arial" charset="0"/>
              <a:ea typeface="ＭＳ Ｐゴシック" charset="0"/>
              <a:cs typeface="WenQuanYi Zen Hei" charset="0"/>
            </a:endParaRPr>
          </a:p>
        </p:txBody>
      </p:sp>
      <p:sp>
        <p:nvSpPr>
          <p:cNvPr id="17" name="Right Arrow 19">
            <a:extLst>
              <a:ext uri="{FF2B5EF4-FFF2-40B4-BE49-F238E27FC236}">
                <a16:creationId xmlns:a16="http://schemas.microsoft.com/office/drawing/2014/main" id="{D13E21AF-269A-4F94-8883-A2F12FE0BBCC}"/>
              </a:ext>
            </a:extLst>
          </p:cNvPr>
          <p:cNvSpPr/>
          <p:nvPr/>
        </p:nvSpPr>
        <p:spPr bwMode="auto">
          <a:xfrm>
            <a:off x="7952556" y="2120488"/>
            <a:ext cx="207360" cy="207382"/>
          </a:xfrm>
          <a:prstGeom prst="rightArrow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82945" tIns="41473" rIns="82945" bIns="41473" numCol="1" rtlCol="0" anchor="t" anchorCtr="0" compatLnSpc="1">
            <a:prstTxWarp prst="textNoShape">
              <a:avLst/>
            </a:prstTxWarp>
          </a:bodyPr>
          <a:lstStyle/>
          <a:p>
            <a:pPr defTabSz="414726">
              <a:lnSpc>
                <a:spcPct val="93000"/>
              </a:lnSpc>
              <a:buClr>
                <a:srgbClr val="000000"/>
              </a:buClr>
              <a:buSzPct val="100000"/>
            </a:pPr>
            <a:endParaRPr lang="en-US" sz="1600">
              <a:latin typeface="Arial" charset="0"/>
              <a:ea typeface="ＭＳ Ｐゴシック" charset="0"/>
              <a:cs typeface="WenQuanYi Zen Hei" charset="0"/>
            </a:endParaRPr>
          </a:p>
        </p:txBody>
      </p:sp>
      <p:sp>
        <p:nvSpPr>
          <p:cNvPr id="18" name="Right Arrow 21">
            <a:extLst>
              <a:ext uri="{FF2B5EF4-FFF2-40B4-BE49-F238E27FC236}">
                <a16:creationId xmlns:a16="http://schemas.microsoft.com/office/drawing/2014/main" id="{45D5DF80-DD39-4E80-B4F5-BFBE9C01577C}"/>
              </a:ext>
            </a:extLst>
          </p:cNvPr>
          <p:cNvSpPr/>
          <p:nvPr/>
        </p:nvSpPr>
        <p:spPr bwMode="auto">
          <a:xfrm>
            <a:off x="10031196" y="2099270"/>
            <a:ext cx="207360" cy="207382"/>
          </a:xfrm>
          <a:prstGeom prst="rightArrow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82945" tIns="41473" rIns="82945" bIns="41473" numCol="1" rtlCol="0" anchor="t" anchorCtr="0" compatLnSpc="1">
            <a:prstTxWarp prst="textNoShape">
              <a:avLst/>
            </a:prstTxWarp>
          </a:bodyPr>
          <a:lstStyle/>
          <a:p>
            <a:pPr defTabSz="414726">
              <a:lnSpc>
                <a:spcPct val="93000"/>
              </a:lnSpc>
              <a:buClr>
                <a:srgbClr val="000000"/>
              </a:buClr>
              <a:buSzPct val="100000"/>
            </a:pPr>
            <a:endParaRPr lang="en-US" sz="1600">
              <a:latin typeface="Arial" charset="0"/>
              <a:ea typeface="ＭＳ Ｐゴシック" charset="0"/>
              <a:cs typeface="WenQuanYi Zen Hei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F71D11-D446-488D-9F6B-300B2DFECC0E}"/>
              </a:ext>
            </a:extLst>
          </p:cNvPr>
          <p:cNvSpPr/>
          <p:nvPr/>
        </p:nvSpPr>
        <p:spPr>
          <a:xfrm>
            <a:off x="607540" y="4029685"/>
            <a:ext cx="1118483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Accurate forecasting of RAN KPIs represents an essential part LTE/5G RAN automation. We provided an unified, efficient and effective traffic prediction architecture that predicts various RAN KPIs in real time.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We presented the prediction model DeepAuto, hierarchical deep learning framework, that constructively captures spatial, temporal and external factors, as well as network configuration changes in a scalable manner.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Machine learning methods reduce the prediction error by </a:t>
            </a:r>
            <a:r>
              <a:rPr lang="en-US" dirty="0" err="1">
                <a:solidFill>
                  <a:schemeClr val="tx2"/>
                </a:solidFill>
              </a:rPr>
              <a:t>upto</a:t>
            </a:r>
            <a:r>
              <a:rPr lang="en-US" dirty="0">
                <a:solidFill>
                  <a:schemeClr val="tx2"/>
                </a:solidFill>
              </a:rPr>
              <a:t> 75%  compared to the naive method of using recent measurement.</a:t>
            </a:r>
          </a:p>
        </p:txBody>
      </p:sp>
    </p:spTree>
    <p:extLst>
      <p:ext uri="{BB962C8B-B14F-4D97-AF65-F5344CB8AC3E}">
        <p14:creationId xmlns:p14="http://schemas.microsoft.com/office/powerpoint/2010/main" val="3539557360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D9029F-F110-4800-BEA2-A5126607D52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99225"/>
            <a:ext cx="293688" cy="223838"/>
          </a:xfrm>
        </p:spPr>
        <p:txBody>
          <a:bodyPr/>
          <a:lstStyle/>
          <a:p>
            <a:fld id="{BF2150E0-B1EC-4D4D-B751-8EE5D15A85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10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6F8073-6D24-4C96-8B8A-A1E68D3BA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Results </a:t>
            </a:r>
          </a:p>
        </p:txBody>
      </p:sp>
      <p:sp>
        <p:nvSpPr>
          <p:cNvPr id="82" name="Content Placeholder 3">
            <a:extLst>
              <a:ext uri="{FF2B5EF4-FFF2-40B4-BE49-F238E27FC236}">
                <a16:creationId xmlns:a16="http://schemas.microsoft.com/office/drawing/2014/main" id="{27B4F854-130E-495B-BE91-059AE5673BBC}"/>
              </a:ext>
            </a:extLst>
          </p:cNvPr>
          <p:cNvSpPr txBox="1">
            <a:spLocks/>
          </p:cNvSpPr>
          <p:nvPr/>
        </p:nvSpPr>
        <p:spPr>
          <a:xfrm>
            <a:off x="304045" y="954041"/>
            <a:ext cx="10954975" cy="5448545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Lucida Grande"/>
              <a:buChar char="–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7200" indent="-23177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Lucida Grande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917575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Lucida Grande"/>
              <a:buChar char="»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143000" indent="-22542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CDBCA1-00A6-4F89-8B5E-85961AFE7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30" y="882238"/>
            <a:ext cx="5629275" cy="27622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761B9D6-EEBF-4402-BFAF-F1A7DE772CC9}"/>
              </a:ext>
            </a:extLst>
          </p:cNvPr>
          <p:cNvSpPr/>
          <p:nvPr/>
        </p:nvSpPr>
        <p:spPr>
          <a:xfrm>
            <a:off x="304045" y="4221436"/>
            <a:ext cx="1135891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NimbusRomNo9L-Regu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NimbusRomNo9L-Regu"/>
              </a:rPr>
              <a:t>DeepAuto performs superior compared to other baseline methods in all metrics considered. For 15 min horizon, DeepAuto showed </a:t>
            </a:r>
            <a:r>
              <a:rPr lang="en-US" dirty="0" err="1">
                <a:latin typeface="NimbusRomNo9L-Regu"/>
              </a:rPr>
              <a:t>upto</a:t>
            </a:r>
            <a:r>
              <a:rPr lang="en-US" dirty="0">
                <a:latin typeface="NimbusRomNo9L-Regu"/>
              </a:rPr>
              <a:t> 15% improvement in RMSE compared to naive method, 2.5 % improvement compared to random forest and 1.5% improvement compared to </a:t>
            </a:r>
            <a:r>
              <a:rPr lang="en-US" dirty="0" err="1">
                <a:latin typeface="NimbusRomNo9L-Regu"/>
              </a:rPr>
              <a:t>XGBoost</a:t>
            </a:r>
            <a:r>
              <a:rPr lang="en-US" dirty="0">
                <a:latin typeface="NimbusRomNo9L-Regu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Naive method of using </a:t>
            </a:r>
            <a:r>
              <a:rPr lang="en-US" dirty="0" err="1"/>
              <a:t>yt</a:t>
            </a:r>
            <a:r>
              <a:rPr lang="en-US" dirty="0"/>
              <a:t>􀀀1 as prediction resulted in KL divergence of 0.14 while DeepAuto achieved a KL divergence value of 0.0353 (over 75% improvement compared to naive method).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6946C8-BDA9-4E56-89B4-2EA998B95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7112" y="1672173"/>
            <a:ext cx="3752850" cy="1647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48B47B-4707-4F4B-8927-ECC858FADBCD}"/>
              </a:ext>
            </a:extLst>
          </p:cNvPr>
          <p:cNvSpPr txBox="1"/>
          <p:nvPr/>
        </p:nvSpPr>
        <p:spPr>
          <a:xfrm>
            <a:off x="1997765" y="3794612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endParaRPr lang="en-US" sz="14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350850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D52716FD-DF35-4416-ACF5-17984378AB81}"/>
              </a:ext>
            </a:extLst>
          </p:cNvPr>
          <p:cNvSpPr/>
          <p:nvPr/>
        </p:nvSpPr>
        <p:spPr>
          <a:xfrm>
            <a:off x="2360161" y="1887430"/>
            <a:ext cx="9276250" cy="156661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EF1C85B-0395-4C80-9F40-6006A91C082F}"/>
              </a:ext>
            </a:extLst>
          </p:cNvPr>
          <p:cNvSpPr/>
          <p:nvPr/>
        </p:nvSpPr>
        <p:spPr>
          <a:xfrm>
            <a:off x="2373561" y="3865539"/>
            <a:ext cx="9386789" cy="229253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4AD298-7A81-4EE2-BEEC-A1859F3DB330}"/>
              </a:ext>
            </a:extLst>
          </p:cNvPr>
          <p:cNvSpPr txBox="1"/>
          <p:nvPr/>
        </p:nvSpPr>
        <p:spPr>
          <a:xfrm>
            <a:off x="6257592" y="2436567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Build model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F32F93-D392-4974-9257-166DFEE038C7}"/>
              </a:ext>
            </a:extLst>
          </p:cNvPr>
          <p:cNvSpPr/>
          <p:nvPr/>
        </p:nvSpPr>
        <p:spPr>
          <a:xfrm>
            <a:off x="142257" y="2472382"/>
            <a:ext cx="1443790" cy="335921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err="1">
                <a:solidFill>
                  <a:schemeClr val="tx2"/>
                </a:solidFill>
              </a:rPr>
              <a:t>eNBs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6F8073-6D24-4C96-8B8A-A1E68D3BA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Deployment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504720-6522-4CAC-B632-1236F941D458}"/>
              </a:ext>
            </a:extLst>
          </p:cNvPr>
          <p:cNvSpPr/>
          <p:nvPr/>
        </p:nvSpPr>
        <p:spPr>
          <a:xfrm>
            <a:off x="267385" y="1885243"/>
            <a:ext cx="1318661" cy="32725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Data Sources</a:t>
            </a:r>
          </a:p>
        </p:txBody>
      </p:sp>
      <p:sp>
        <p:nvSpPr>
          <p:cNvPr id="18" name="Flowchart: Direct Access Storage 17">
            <a:extLst>
              <a:ext uri="{FF2B5EF4-FFF2-40B4-BE49-F238E27FC236}">
                <a16:creationId xmlns:a16="http://schemas.microsoft.com/office/drawing/2014/main" id="{74ADCA97-D4C8-4356-B7C5-9F395AF921D5}"/>
              </a:ext>
            </a:extLst>
          </p:cNvPr>
          <p:cNvSpPr/>
          <p:nvPr/>
        </p:nvSpPr>
        <p:spPr>
          <a:xfrm>
            <a:off x="2451753" y="2413975"/>
            <a:ext cx="1481549" cy="601735"/>
          </a:xfrm>
          <a:prstGeom prst="flowChartMagneticDrum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Batched/</a:t>
            </a:r>
          </a:p>
          <a:p>
            <a:pPr algn="ctr"/>
            <a:r>
              <a:rPr lang="en-US" sz="1200" dirty="0"/>
              <a:t>offline data</a:t>
            </a:r>
          </a:p>
        </p:txBody>
      </p:sp>
      <p:sp>
        <p:nvSpPr>
          <p:cNvPr id="20" name="Flowchart: Magnetic Disk 19">
            <a:extLst>
              <a:ext uri="{FF2B5EF4-FFF2-40B4-BE49-F238E27FC236}">
                <a16:creationId xmlns:a16="http://schemas.microsoft.com/office/drawing/2014/main" id="{7ECD7999-57D5-4E94-9419-FE15B0E1887B}"/>
              </a:ext>
            </a:extLst>
          </p:cNvPr>
          <p:cNvSpPr/>
          <p:nvPr/>
        </p:nvSpPr>
        <p:spPr>
          <a:xfrm>
            <a:off x="267385" y="5436965"/>
            <a:ext cx="481263" cy="269507"/>
          </a:xfrm>
          <a:prstGeom prst="flowChartMagneticDisk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2B32DBD-82A4-400F-8876-E5B64ACE5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8788" y1="9910" x2="28788" y2="9910"/>
                        <a14:foregroundMark x1="87879" y1="60360" x2="87879" y2="603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0943" y="5386515"/>
            <a:ext cx="272808" cy="458813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F944C659-91F6-427D-818C-592948C960FF}"/>
              </a:ext>
            </a:extLst>
          </p:cNvPr>
          <p:cNvSpPr/>
          <p:nvPr/>
        </p:nvSpPr>
        <p:spPr>
          <a:xfrm>
            <a:off x="4002298" y="2597895"/>
            <a:ext cx="657225" cy="402747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426249-C0E2-40BE-A29D-FAA8F3BF5F42}"/>
              </a:ext>
            </a:extLst>
          </p:cNvPr>
          <p:cNvSpPr/>
          <p:nvPr/>
        </p:nvSpPr>
        <p:spPr>
          <a:xfrm>
            <a:off x="4815453" y="2345628"/>
            <a:ext cx="1293812" cy="79898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Batch processing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49E47D9-4D30-45AA-84EA-461B41AEF0D8}"/>
              </a:ext>
            </a:extLst>
          </p:cNvPr>
          <p:cNvCxnSpPr/>
          <p:nvPr/>
        </p:nvCxnSpPr>
        <p:spPr>
          <a:xfrm>
            <a:off x="6241102" y="2745122"/>
            <a:ext cx="825853" cy="0"/>
          </a:xfrm>
          <a:prstGeom prst="straightConnector1">
            <a:avLst/>
          </a:prstGeom>
          <a:ln w="63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4F944BC8-C0DC-4913-BAD1-FF65FF0F14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11388" r="65574" b="13459"/>
          <a:stretch/>
        </p:blipFill>
        <p:spPr>
          <a:xfrm>
            <a:off x="7135950" y="2168083"/>
            <a:ext cx="1293812" cy="1060201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EA3E682-6BE2-46E2-A610-8FF4F7718AF0}"/>
              </a:ext>
            </a:extLst>
          </p:cNvPr>
          <p:cNvCxnSpPr>
            <a:cxnSpLocks/>
          </p:cNvCxnSpPr>
          <p:nvPr/>
        </p:nvCxnSpPr>
        <p:spPr>
          <a:xfrm flipV="1">
            <a:off x="1586046" y="2905763"/>
            <a:ext cx="774115" cy="785064"/>
          </a:xfrm>
          <a:prstGeom prst="straightConnector1">
            <a:avLst/>
          </a:prstGeom>
          <a:ln w="38100" cap="flat" cmpd="sng" algn="ctr">
            <a:solidFill>
              <a:schemeClr val="accent6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A629A74-8D9D-4270-8F33-498D5E34C22D}"/>
              </a:ext>
            </a:extLst>
          </p:cNvPr>
          <p:cNvSpPr txBox="1"/>
          <p:nvPr/>
        </p:nvSpPr>
        <p:spPr>
          <a:xfrm rot="18868505">
            <a:off x="1736956" y="2875357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file based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10D1F61-569F-425E-8B3C-1D6CFB1DAB4A}"/>
              </a:ext>
            </a:extLst>
          </p:cNvPr>
          <p:cNvCxnSpPr>
            <a:cxnSpLocks/>
          </p:cNvCxnSpPr>
          <p:nvPr/>
        </p:nvCxnSpPr>
        <p:spPr>
          <a:xfrm>
            <a:off x="1614921" y="4072576"/>
            <a:ext cx="655770" cy="750915"/>
          </a:xfrm>
          <a:prstGeom prst="straightConnector1">
            <a:avLst/>
          </a:prstGeom>
          <a:ln w="38100" cap="flat" cmpd="sng" algn="ctr">
            <a:solidFill>
              <a:schemeClr val="accent6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BF7CF0F-CF2E-4368-985C-E5BA76366FCD}"/>
              </a:ext>
            </a:extLst>
          </p:cNvPr>
          <p:cNvCxnSpPr>
            <a:cxnSpLocks/>
          </p:cNvCxnSpPr>
          <p:nvPr/>
        </p:nvCxnSpPr>
        <p:spPr>
          <a:xfrm flipV="1">
            <a:off x="1586046" y="2905763"/>
            <a:ext cx="774115" cy="800099"/>
          </a:xfrm>
          <a:prstGeom prst="straightConnector1">
            <a:avLst/>
          </a:prstGeom>
          <a:ln w="38100" cap="flat" cmpd="sng" algn="ctr">
            <a:solidFill>
              <a:schemeClr val="accent6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1E7B65E-6B6A-406E-A900-DCAAAD8DA020}"/>
              </a:ext>
            </a:extLst>
          </p:cNvPr>
          <p:cNvSpPr txBox="1"/>
          <p:nvPr/>
        </p:nvSpPr>
        <p:spPr>
          <a:xfrm rot="2755596">
            <a:off x="1297075" y="4029179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Kafka API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6552EF7D-BE54-49A6-89C0-F7D88BC7FC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1297" y="4225519"/>
            <a:ext cx="1095375" cy="69532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9FEA29-1DFB-444F-905F-72BEF49CD3C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" t="11388" r="65574" b="13459"/>
          <a:stretch/>
        </p:blipFill>
        <p:spPr>
          <a:xfrm>
            <a:off x="6871728" y="4043080"/>
            <a:ext cx="1293812" cy="106020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249C31C-FEA5-49DA-8C54-DC49E3FDAAD6}"/>
              </a:ext>
            </a:extLst>
          </p:cNvPr>
          <p:cNvSpPr txBox="1"/>
          <p:nvPr/>
        </p:nvSpPr>
        <p:spPr>
          <a:xfrm>
            <a:off x="8847955" y="3066854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Model update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69E4277-2320-40F7-B565-ACDEDC75DCFB}"/>
              </a:ext>
            </a:extLst>
          </p:cNvPr>
          <p:cNvSpPr/>
          <p:nvPr/>
        </p:nvSpPr>
        <p:spPr>
          <a:xfrm>
            <a:off x="4583705" y="4225519"/>
            <a:ext cx="1293812" cy="79898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Stream processing</a:t>
            </a: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D4D7EEC7-FC91-449D-9351-FB74514F9F86}"/>
              </a:ext>
            </a:extLst>
          </p:cNvPr>
          <p:cNvSpPr/>
          <p:nvPr/>
        </p:nvSpPr>
        <p:spPr>
          <a:xfrm>
            <a:off x="3795594" y="4423947"/>
            <a:ext cx="657225" cy="402747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C682A50-F5D8-40B4-8A35-A48C12C1C598}"/>
              </a:ext>
            </a:extLst>
          </p:cNvPr>
          <p:cNvCxnSpPr>
            <a:cxnSpLocks/>
          </p:cNvCxnSpPr>
          <p:nvPr/>
        </p:nvCxnSpPr>
        <p:spPr>
          <a:xfrm>
            <a:off x="6045875" y="4618172"/>
            <a:ext cx="825853" cy="0"/>
          </a:xfrm>
          <a:prstGeom prst="straightConnector1">
            <a:avLst/>
          </a:prstGeom>
          <a:ln w="63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Arc 59">
            <a:extLst>
              <a:ext uri="{FF2B5EF4-FFF2-40B4-BE49-F238E27FC236}">
                <a16:creationId xmlns:a16="http://schemas.microsoft.com/office/drawing/2014/main" id="{58B02256-BE28-4A3A-8E4E-F49E9A1FD9CC}"/>
              </a:ext>
            </a:extLst>
          </p:cNvPr>
          <p:cNvSpPr/>
          <p:nvPr/>
        </p:nvSpPr>
        <p:spPr>
          <a:xfrm>
            <a:off x="7637967" y="2656075"/>
            <a:ext cx="1209988" cy="1917106"/>
          </a:xfrm>
          <a:prstGeom prst="arc">
            <a:avLst>
              <a:gd name="adj1" fmla="val 16200000"/>
              <a:gd name="adj2" fmla="val 5771208"/>
            </a:avLst>
          </a:prstGeom>
          <a:ln w="571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7CF138D-705F-4E6A-9CE8-8BB129BE8648}"/>
              </a:ext>
            </a:extLst>
          </p:cNvPr>
          <p:cNvCxnSpPr/>
          <p:nvPr/>
        </p:nvCxnSpPr>
        <p:spPr>
          <a:xfrm>
            <a:off x="8768562" y="4592231"/>
            <a:ext cx="828988" cy="0"/>
          </a:xfrm>
          <a:prstGeom prst="straightConnector1">
            <a:avLst/>
          </a:prstGeom>
          <a:ln w="63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E90BBD0A-379F-42C5-831F-36EA2782259B}"/>
              </a:ext>
            </a:extLst>
          </p:cNvPr>
          <p:cNvSpPr txBox="1"/>
          <p:nvPr/>
        </p:nvSpPr>
        <p:spPr>
          <a:xfrm>
            <a:off x="8664586" y="4618172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Prediction</a:t>
            </a:r>
          </a:p>
          <a:p>
            <a:r>
              <a:rPr lang="en-US" sz="1400" dirty="0">
                <a:solidFill>
                  <a:schemeClr val="tx2"/>
                </a:solidFill>
              </a:rPr>
              <a:t>e</a:t>
            </a:r>
            <a:r>
              <a:rPr lang="en-US" sz="1400">
                <a:solidFill>
                  <a:schemeClr val="tx2"/>
                </a:solidFill>
              </a:rPr>
              <a:t>very </a:t>
            </a:r>
            <a:r>
              <a:rPr lang="en-US" sz="1400" dirty="0">
                <a:solidFill>
                  <a:schemeClr val="tx2"/>
                </a:solidFill>
              </a:rPr>
              <a:t>1 min</a:t>
            </a:r>
          </a:p>
          <a:p>
            <a:r>
              <a:rPr lang="en-US" sz="1400" dirty="0">
                <a:solidFill>
                  <a:schemeClr val="tx2"/>
                </a:solidFill>
              </a:rPr>
              <a:t>for all cells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BF114258-5B31-455C-9437-E6D60241FC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07413" y="4263618"/>
            <a:ext cx="819150" cy="657225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2BF8B01-C6FF-44F9-98F8-977E0536370C}"/>
              </a:ext>
            </a:extLst>
          </p:cNvPr>
          <p:cNvCxnSpPr>
            <a:cxnSpLocks/>
          </p:cNvCxnSpPr>
          <p:nvPr/>
        </p:nvCxnSpPr>
        <p:spPr>
          <a:xfrm flipH="1">
            <a:off x="10188898" y="4965834"/>
            <a:ext cx="1" cy="473815"/>
          </a:xfrm>
          <a:prstGeom prst="straightConnector1">
            <a:avLst/>
          </a:prstGeom>
          <a:ln w="63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81553DB5-E967-407F-9DE7-07E5B0556835}"/>
              </a:ext>
            </a:extLst>
          </p:cNvPr>
          <p:cNvSpPr/>
          <p:nvPr/>
        </p:nvSpPr>
        <p:spPr>
          <a:xfrm>
            <a:off x="9419079" y="5484640"/>
            <a:ext cx="1731359" cy="47381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Prediction</a:t>
            </a:r>
          </a:p>
          <a:p>
            <a:pPr algn="ctr"/>
            <a:r>
              <a:rPr lang="en-US" dirty="0"/>
              <a:t>Microservice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FD5E8A7-BDB3-42C0-B8D3-F7D0132EA9E1}"/>
              </a:ext>
            </a:extLst>
          </p:cNvPr>
          <p:cNvSpPr/>
          <p:nvPr/>
        </p:nvSpPr>
        <p:spPr>
          <a:xfrm>
            <a:off x="9651345" y="6313120"/>
            <a:ext cx="1285876" cy="47381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Apps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032259E-4F54-4D46-A534-D4BEC69F2A8E}"/>
              </a:ext>
            </a:extLst>
          </p:cNvPr>
          <p:cNvCxnSpPr>
            <a:cxnSpLocks/>
            <a:endCxn id="76" idx="0"/>
          </p:cNvCxnSpPr>
          <p:nvPr/>
        </p:nvCxnSpPr>
        <p:spPr>
          <a:xfrm>
            <a:off x="10294283" y="6003446"/>
            <a:ext cx="0" cy="309674"/>
          </a:xfrm>
          <a:prstGeom prst="straightConnector1">
            <a:avLst/>
          </a:prstGeom>
          <a:ln w="63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5329B76-7C65-4717-8E86-FBFEED98BE16}"/>
              </a:ext>
            </a:extLst>
          </p:cNvPr>
          <p:cNvSpPr txBox="1"/>
          <p:nvPr/>
        </p:nvSpPr>
        <p:spPr>
          <a:xfrm>
            <a:off x="10344620" y="1634182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Training phase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9312C12-D2D6-47BA-9291-0D946CE4837F}"/>
              </a:ext>
            </a:extLst>
          </p:cNvPr>
          <p:cNvSpPr txBox="1"/>
          <p:nvPr/>
        </p:nvSpPr>
        <p:spPr>
          <a:xfrm>
            <a:off x="10344620" y="366208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Prediction phase</a:t>
            </a:r>
          </a:p>
        </p:txBody>
      </p:sp>
      <p:sp>
        <p:nvSpPr>
          <p:cNvPr id="82" name="Content Placeholder 3">
            <a:extLst>
              <a:ext uri="{FF2B5EF4-FFF2-40B4-BE49-F238E27FC236}">
                <a16:creationId xmlns:a16="http://schemas.microsoft.com/office/drawing/2014/main" id="{27B4F854-130E-495B-BE91-059AE5673BBC}"/>
              </a:ext>
            </a:extLst>
          </p:cNvPr>
          <p:cNvSpPr txBox="1">
            <a:spLocks/>
          </p:cNvSpPr>
          <p:nvPr/>
        </p:nvSpPr>
        <p:spPr>
          <a:xfrm>
            <a:off x="304045" y="954041"/>
            <a:ext cx="10954975" cy="5448545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Lucida Grande"/>
              <a:buChar char="–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7200" indent="-23177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Lucida Grande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917575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Lucida Grande"/>
              <a:buChar char="»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143000" indent="-22542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118826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AF5B247-34AD-4C00-9A05-BAB93E816E62}"/>
              </a:ext>
            </a:extLst>
          </p:cNvPr>
          <p:cNvSpPr/>
          <p:nvPr/>
        </p:nvSpPr>
        <p:spPr>
          <a:xfrm>
            <a:off x="2271601" y="2014264"/>
            <a:ext cx="7424124" cy="450376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07208F-BA28-488E-BCA7-38BFCFCFDBC6}"/>
              </a:ext>
            </a:extLst>
          </p:cNvPr>
          <p:cNvSpPr/>
          <p:nvPr/>
        </p:nvSpPr>
        <p:spPr>
          <a:xfrm rot="20325122">
            <a:off x="3716119" y="2484662"/>
            <a:ext cx="28133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Real time KPIs,</a:t>
            </a:r>
            <a:endParaRPr lang="en-US" dirty="0">
              <a:solidFill>
                <a:schemeClr val="tx2"/>
              </a:solidFill>
              <a:latin typeface="ATT Aleck Sans"/>
            </a:endParaRPr>
          </a:p>
          <a:p>
            <a:r>
              <a:rPr lang="en-US" dirty="0">
                <a:solidFill>
                  <a:srgbClr val="000000"/>
                </a:solidFill>
                <a:latin typeface="ATT Aleck Sans"/>
              </a:rPr>
              <a:t>Historical counters, network alarms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Mobility Network Automation  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E76729C6-1AE2-4F1B-83C8-605BD6BD55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4557" y="1004374"/>
            <a:ext cx="11686489" cy="1062391"/>
          </a:xfrm>
        </p:spPr>
        <p:txBody>
          <a:bodyPr/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00000"/>
                </a:solidFill>
                <a:latin typeface="ATT Aleck Sans"/>
                <a:cs typeface="+mn-cs"/>
              </a:rPr>
              <a:t>Mobile Network optimization and automation is essential to improve network performance, reduce OPEX and keep up with demand, delivery &amp; service. </a:t>
            </a:r>
          </a:p>
        </p:txBody>
      </p:sp>
      <p:pic>
        <p:nvPicPr>
          <p:cNvPr id="13" name="Graphic 12" descr="Head with gears">
            <a:extLst>
              <a:ext uri="{FF2B5EF4-FFF2-40B4-BE49-F238E27FC236}">
                <a16:creationId xmlns:a16="http://schemas.microsoft.com/office/drawing/2014/main" id="{38E8D2E6-ADE6-48D5-AE8B-57F3B437C8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4008" y="2066765"/>
            <a:ext cx="1686336" cy="1686336"/>
          </a:xfrm>
          <a:prstGeom prst="rect">
            <a:avLst/>
          </a:prstGeom>
        </p:spPr>
      </p:pic>
      <p:pic>
        <p:nvPicPr>
          <p:cNvPr id="19" name="Graphic 18" descr="Cell Tower">
            <a:extLst>
              <a:ext uri="{FF2B5EF4-FFF2-40B4-BE49-F238E27FC236}">
                <a16:creationId xmlns:a16="http://schemas.microsoft.com/office/drawing/2014/main" id="{8104B5F8-B2D4-44FE-93E8-7EBE960CC2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53018" y="3436210"/>
            <a:ext cx="633782" cy="633782"/>
          </a:xfrm>
          <a:prstGeom prst="rect">
            <a:avLst/>
          </a:prstGeom>
        </p:spPr>
      </p:pic>
      <p:pic>
        <p:nvPicPr>
          <p:cNvPr id="22" name="Graphic 21" descr="Cell Tower">
            <a:extLst>
              <a:ext uri="{FF2B5EF4-FFF2-40B4-BE49-F238E27FC236}">
                <a16:creationId xmlns:a16="http://schemas.microsoft.com/office/drawing/2014/main" id="{A7F4836B-2999-4656-A1D3-8B18B61389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93100" y="4365547"/>
            <a:ext cx="633782" cy="633782"/>
          </a:xfrm>
          <a:prstGeom prst="rect">
            <a:avLst/>
          </a:prstGeom>
        </p:spPr>
      </p:pic>
      <p:pic>
        <p:nvPicPr>
          <p:cNvPr id="23" name="Graphic 22" descr="Cell Tower">
            <a:extLst>
              <a:ext uri="{FF2B5EF4-FFF2-40B4-BE49-F238E27FC236}">
                <a16:creationId xmlns:a16="http://schemas.microsoft.com/office/drawing/2014/main" id="{599EA70C-D89D-4C00-A9D9-C85C0E33F5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05169" y="3898656"/>
            <a:ext cx="633782" cy="633782"/>
          </a:xfrm>
          <a:prstGeom prst="rect">
            <a:avLst/>
          </a:prstGeom>
        </p:spPr>
      </p:pic>
      <p:pic>
        <p:nvPicPr>
          <p:cNvPr id="24" name="Graphic 23" descr="Line arrow Straight">
            <a:extLst>
              <a:ext uri="{FF2B5EF4-FFF2-40B4-BE49-F238E27FC236}">
                <a16:creationId xmlns:a16="http://schemas.microsoft.com/office/drawing/2014/main" id="{A7E1AEB2-C72E-423E-93B0-CE9367ADA7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6542940" y="3919465"/>
            <a:ext cx="1521079" cy="1225943"/>
          </a:xfrm>
          <a:prstGeom prst="rect">
            <a:avLst/>
          </a:prstGeom>
        </p:spPr>
      </p:pic>
      <p:pic>
        <p:nvPicPr>
          <p:cNvPr id="26" name="Graphic 25" descr="Line arrow Straight">
            <a:extLst>
              <a:ext uri="{FF2B5EF4-FFF2-40B4-BE49-F238E27FC236}">
                <a16:creationId xmlns:a16="http://schemas.microsoft.com/office/drawing/2014/main" id="{A407BC9B-4B59-4A8A-94F2-53ED8B5500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9565787">
            <a:off x="3663934" y="2909049"/>
            <a:ext cx="3072901" cy="123972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57466C0C-57C7-44B4-990B-A33D9AF3BF3E}"/>
              </a:ext>
            </a:extLst>
          </p:cNvPr>
          <p:cNvSpPr/>
          <p:nvPr/>
        </p:nvSpPr>
        <p:spPr>
          <a:xfrm rot="5400000">
            <a:off x="7170395" y="4223421"/>
            <a:ext cx="12723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TT Aleck Sans"/>
              </a:rPr>
              <a:t>Predictions</a:t>
            </a:r>
          </a:p>
        </p:txBody>
      </p:sp>
      <p:pic>
        <p:nvPicPr>
          <p:cNvPr id="35" name="Graphic 34" descr="Game controller">
            <a:extLst>
              <a:ext uri="{FF2B5EF4-FFF2-40B4-BE49-F238E27FC236}">
                <a16:creationId xmlns:a16="http://schemas.microsoft.com/office/drawing/2014/main" id="{3218F193-7526-4A4C-8C03-34E7607F43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46279" y="5396426"/>
            <a:ext cx="914400" cy="914400"/>
          </a:xfrm>
          <a:prstGeom prst="rect">
            <a:avLst/>
          </a:prstGeom>
        </p:spPr>
      </p:pic>
      <p:pic>
        <p:nvPicPr>
          <p:cNvPr id="36" name="Graphic 35" descr="Line arrow Straight">
            <a:extLst>
              <a:ext uri="{FF2B5EF4-FFF2-40B4-BE49-F238E27FC236}">
                <a16:creationId xmlns:a16="http://schemas.microsoft.com/office/drawing/2014/main" id="{677C9DA1-35A7-4B39-984E-92DD1BCC3A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74165">
            <a:off x="3709474" y="4672673"/>
            <a:ext cx="3203569" cy="122594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7F0E856-063F-4440-B377-ABC8F0917F1D}"/>
              </a:ext>
            </a:extLst>
          </p:cNvPr>
          <p:cNvSpPr/>
          <p:nvPr/>
        </p:nvSpPr>
        <p:spPr>
          <a:xfrm rot="1229175">
            <a:off x="4554572" y="5447090"/>
            <a:ext cx="17172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TT Aleck Sans"/>
              </a:rPr>
              <a:t>Control actions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F0B7B67-2F6B-4348-BA45-F752D4DE6A83}"/>
              </a:ext>
            </a:extLst>
          </p:cNvPr>
          <p:cNvSpPr/>
          <p:nvPr/>
        </p:nvSpPr>
        <p:spPr>
          <a:xfrm rot="2636471">
            <a:off x="7355060" y="2349461"/>
            <a:ext cx="12723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TT Aleck Sans"/>
              </a:rPr>
              <a:t>AI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312B280-88AF-4CCC-95B8-62FFB7EB993C}"/>
              </a:ext>
            </a:extLst>
          </p:cNvPr>
          <p:cNvSpPr/>
          <p:nvPr/>
        </p:nvSpPr>
        <p:spPr>
          <a:xfrm rot="183995">
            <a:off x="6725928" y="6114926"/>
            <a:ext cx="12723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TT Aleck Sans"/>
              </a:rPr>
              <a:t>ONAP, RIC</a:t>
            </a:r>
          </a:p>
        </p:txBody>
      </p:sp>
      <p:pic>
        <p:nvPicPr>
          <p:cNvPr id="1026" name="Picture 2" descr="Image result for onap">
            <a:extLst>
              <a:ext uri="{FF2B5EF4-FFF2-40B4-BE49-F238E27FC236}">
                <a16:creationId xmlns:a16="http://schemas.microsoft.com/office/drawing/2014/main" id="{07B82281-9486-4E1E-980C-6456387E4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586" y="5966758"/>
            <a:ext cx="1070386" cy="22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5126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7645B4F-B304-4C23-9118-D09676F354BB}"/>
              </a:ext>
            </a:extLst>
          </p:cNvPr>
          <p:cNvSpPr/>
          <p:nvPr/>
        </p:nvSpPr>
        <p:spPr>
          <a:xfrm>
            <a:off x="6521631" y="1247775"/>
            <a:ext cx="5386360" cy="2181225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0DDB81F-A879-43C2-8F62-2092401B1834}"/>
              </a:ext>
            </a:extLst>
          </p:cNvPr>
          <p:cNvSpPr/>
          <p:nvPr/>
        </p:nvSpPr>
        <p:spPr>
          <a:xfrm>
            <a:off x="280835" y="4187551"/>
            <a:ext cx="5386360" cy="2181225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RAN Automation use cases 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E76729C6-1AE2-4F1B-83C8-605BD6BD55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4557" y="1004374"/>
            <a:ext cx="11686489" cy="1062391"/>
          </a:xfrm>
        </p:spPr>
        <p:txBody>
          <a:bodyPr/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00000"/>
                </a:solidFill>
                <a:latin typeface="ATT Aleck Sans"/>
              </a:rPr>
              <a:t>Energy savings (sleeping cell)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00000"/>
                </a:solidFill>
                <a:latin typeface="ATT Aleck Sans"/>
              </a:rPr>
              <a:t>Load balancing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00000"/>
                </a:solidFill>
                <a:latin typeface="ATT Aleck Sans"/>
              </a:rPr>
              <a:t>Scheduler optimization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00000"/>
                </a:solidFill>
                <a:latin typeface="ATT Aleck Sans"/>
              </a:rPr>
              <a:t>Adaptive stream saver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00000"/>
                </a:solidFill>
                <a:latin typeface="ATT Aleck Sans"/>
              </a:rPr>
              <a:t>Traffic offload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00000"/>
                </a:solidFill>
                <a:latin typeface="ATT Aleck Sans"/>
              </a:rPr>
              <a:t>Handover optimization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7A3B4B-0469-40B0-9AA1-DF9F9459F425}"/>
              </a:ext>
            </a:extLst>
          </p:cNvPr>
          <p:cNvSpPr/>
          <p:nvPr/>
        </p:nvSpPr>
        <p:spPr>
          <a:xfrm>
            <a:off x="635030" y="2723923"/>
            <a:ext cx="467797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endParaRPr lang="en-US" sz="1000" dirty="0">
              <a:solidFill>
                <a:srgbClr val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800" dirty="0">
              <a:solidFill>
                <a:srgbClr val="000000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400F5D1-43AE-4195-B22C-70F7E6AF1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94" y="4234762"/>
            <a:ext cx="4931292" cy="213124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EE1AAB7-62D5-4819-9FF8-7D33B5B7A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826" y="1393792"/>
            <a:ext cx="4338443" cy="1708048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FC5CD4E1-B533-45F2-B912-A1FED1F3D792}"/>
              </a:ext>
            </a:extLst>
          </p:cNvPr>
          <p:cNvSpPr/>
          <p:nvPr/>
        </p:nvSpPr>
        <p:spPr>
          <a:xfrm>
            <a:off x="7596862" y="2780378"/>
            <a:ext cx="2896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Energy savings (sleeping cell)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E66AB8A-17F3-4265-AF87-ACF0A0CF7E48}"/>
              </a:ext>
            </a:extLst>
          </p:cNvPr>
          <p:cNvSpPr/>
          <p:nvPr/>
        </p:nvSpPr>
        <p:spPr>
          <a:xfrm>
            <a:off x="1800595" y="5999523"/>
            <a:ext cx="2349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Scheduler optimization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132E6C2-E714-487B-9AFE-DA5474B9DC37}"/>
              </a:ext>
            </a:extLst>
          </p:cNvPr>
          <p:cNvSpPr/>
          <p:nvPr/>
        </p:nvSpPr>
        <p:spPr>
          <a:xfrm>
            <a:off x="6521631" y="4184785"/>
            <a:ext cx="5386360" cy="2181225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F4DAEEB-70AF-45BB-9F9D-803A24D9A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2907" y="4292299"/>
            <a:ext cx="4996469" cy="2007285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5F243C42-F688-42A5-99CC-FB113680EF87}"/>
              </a:ext>
            </a:extLst>
          </p:cNvPr>
          <p:cNvSpPr/>
          <p:nvPr/>
        </p:nvSpPr>
        <p:spPr>
          <a:xfrm>
            <a:off x="8300674" y="5861118"/>
            <a:ext cx="2322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Adaptive stream saver </a:t>
            </a:r>
          </a:p>
        </p:txBody>
      </p:sp>
    </p:spTree>
    <p:extLst>
      <p:ext uri="{BB962C8B-B14F-4D97-AF65-F5344CB8AC3E}">
        <p14:creationId xmlns:p14="http://schemas.microsoft.com/office/powerpoint/2010/main" val="198481934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61F828-AF20-48C4-B11B-DBFB12ABD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88825" cy="798989"/>
          </a:xfrm>
        </p:spPr>
        <p:txBody>
          <a:bodyPr/>
          <a:lstStyle/>
          <a:p>
            <a:r>
              <a:rPr lang="en-US" dirty="0"/>
              <a:t>Goals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3739272-AB9B-41AB-AEBB-30DDFD1D8CBF}"/>
              </a:ext>
            </a:extLst>
          </p:cNvPr>
          <p:cNvGrpSpPr/>
          <p:nvPr/>
        </p:nvGrpSpPr>
        <p:grpSpPr>
          <a:xfrm>
            <a:off x="6780345" y="5647431"/>
            <a:ext cx="4550857" cy="899766"/>
            <a:chOff x="6822908" y="4775693"/>
            <a:chExt cx="4552042" cy="90000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C2A467E-0FB7-41F6-9C30-A4B425951938}"/>
                </a:ext>
              </a:extLst>
            </p:cNvPr>
            <p:cNvSpPr/>
            <p:nvPr/>
          </p:nvSpPr>
          <p:spPr>
            <a:xfrm>
              <a:off x="6838950" y="4775693"/>
              <a:ext cx="4536000" cy="900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D3055"/>
                </a:gs>
                <a:gs pos="100000">
                  <a:srgbClr val="154C89"/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266700" dist="50800" dir="18900000">
                <a:schemeClr val="tx1">
                  <a:lumMod val="95000"/>
                  <a:lumOff val="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B5EFB9A-A026-43CC-8296-CBBECE9E1AF1}"/>
                </a:ext>
              </a:extLst>
            </p:cNvPr>
            <p:cNvSpPr/>
            <p:nvPr/>
          </p:nvSpPr>
          <p:spPr>
            <a:xfrm>
              <a:off x="6822908" y="4775693"/>
              <a:ext cx="857250" cy="900000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  <a:effectLst>
              <a:outerShdw blurRad="381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02FEFAC-DB15-4637-8BFA-EDDAB87ECE71}"/>
                </a:ext>
              </a:extLst>
            </p:cNvPr>
            <p:cNvSpPr/>
            <p:nvPr/>
          </p:nvSpPr>
          <p:spPr>
            <a:xfrm>
              <a:off x="6924384" y="4877649"/>
              <a:ext cx="663024" cy="696088"/>
            </a:xfrm>
            <a:prstGeom prst="ellipse">
              <a:avLst/>
            </a:prstGeom>
            <a:gradFill flip="none" rotWithShape="1">
              <a:gsLst>
                <a:gs pos="0">
                  <a:srgbClr val="0D3055"/>
                </a:gs>
                <a:gs pos="100000">
                  <a:srgbClr val="154C89"/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266700" dist="50800" dir="18900000">
                <a:schemeClr val="tx1">
                  <a:lumMod val="95000"/>
                  <a:lumOff val="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ABDDFE5-3711-41E6-89F7-69CBD4EC21E6}"/>
                </a:ext>
              </a:extLst>
            </p:cNvPr>
            <p:cNvSpPr txBox="1"/>
            <p:nvPr/>
          </p:nvSpPr>
          <p:spPr>
            <a:xfrm>
              <a:off x="7412182" y="4838663"/>
              <a:ext cx="3399713" cy="831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sz="1600" dirty="0">
                  <a:solidFill>
                    <a:srgbClr val="000000"/>
                  </a:solidFill>
                  <a:latin typeface="Carlito"/>
                </a:rPr>
                <a:t>Include impacts of network configuration changes and external influence 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2D90AB9-168D-49BB-9187-DFBF7899C006}"/>
              </a:ext>
            </a:extLst>
          </p:cNvPr>
          <p:cNvGrpSpPr/>
          <p:nvPr/>
        </p:nvGrpSpPr>
        <p:grpSpPr>
          <a:xfrm>
            <a:off x="6780345" y="4542242"/>
            <a:ext cx="4550857" cy="899766"/>
            <a:chOff x="6822908" y="4775693"/>
            <a:chExt cx="4552042" cy="9000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6704540-EDB4-4876-96E5-94CECBDA6571}"/>
                </a:ext>
              </a:extLst>
            </p:cNvPr>
            <p:cNvSpPr/>
            <p:nvPr/>
          </p:nvSpPr>
          <p:spPr>
            <a:xfrm>
              <a:off x="6838950" y="4775693"/>
              <a:ext cx="4536000" cy="900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A4AC"/>
                </a:gs>
                <a:gs pos="100000">
                  <a:srgbClr val="00C2CC"/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266700" dist="50800" dir="18900000">
                <a:schemeClr val="tx1">
                  <a:lumMod val="95000"/>
                  <a:lumOff val="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CBD7EA4-DA3A-452B-960B-EB6A53CB5EEB}"/>
                </a:ext>
              </a:extLst>
            </p:cNvPr>
            <p:cNvSpPr/>
            <p:nvPr/>
          </p:nvSpPr>
          <p:spPr>
            <a:xfrm>
              <a:off x="6822908" y="4775693"/>
              <a:ext cx="857250" cy="900000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  <a:effectLst>
              <a:outerShdw blurRad="381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75C3E76-C3AF-493E-9B02-BADCD3168504}"/>
                </a:ext>
              </a:extLst>
            </p:cNvPr>
            <p:cNvSpPr/>
            <p:nvPr/>
          </p:nvSpPr>
          <p:spPr>
            <a:xfrm>
              <a:off x="6924384" y="4877649"/>
              <a:ext cx="663024" cy="696088"/>
            </a:xfrm>
            <a:prstGeom prst="ellipse">
              <a:avLst/>
            </a:prstGeom>
            <a:gradFill flip="none" rotWithShape="1">
              <a:gsLst>
                <a:gs pos="0">
                  <a:srgbClr val="00A4AC"/>
                </a:gs>
                <a:gs pos="100000">
                  <a:srgbClr val="00C2CC"/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266700" dist="50800" dir="18900000">
                <a:schemeClr val="tx1">
                  <a:lumMod val="95000"/>
                  <a:lumOff val="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167C06-AF21-4CF1-AAA7-CD2B3CC2B077}"/>
                </a:ext>
              </a:extLst>
            </p:cNvPr>
            <p:cNvSpPr txBox="1"/>
            <p:nvPr/>
          </p:nvSpPr>
          <p:spPr>
            <a:xfrm>
              <a:off x="7251533" y="4926037"/>
              <a:ext cx="3399713" cy="584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sz="1600" dirty="0">
                  <a:solidFill>
                    <a:srgbClr val="000000"/>
                  </a:solidFill>
                  <a:latin typeface="Carlito"/>
                </a:rPr>
                <a:t>Framework should be able to predict real time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2DD450C-0769-4521-8290-806D362ED8A7}"/>
              </a:ext>
            </a:extLst>
          </p:cNvPr>
          <p:cNvGrpSpPr/>
          <p:nvPr/>
        </p:nvGrpSpPr>
        <p:grpSpPr>
          <a:xfrm>
            <a:off x="6780346" y="3437056"/>
            <a:ext cx="4693707" cy="899766"/>
            <a:chOff x="6822908" y="4775693"/>
            <a:chExt cx="4694929" cy="90000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0DAE2B83-F4DC-42A3-B81E-4123036CDF25}"/>
                </a:ext>
              </a:extLst>
            </p:cNvPr>
            <p:cNvSpPr/>
            <p:nvPr/>
          </p:nvSpPr>
          <p:spPr>
            <a:xfrm>
              <a:off x="6838950" y="4775693"/>
              <a:ext cx="4536000" cy="900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B85A04"/>
                </a:gs>
                <a:gs pos="100000">
                  <a:srgbClr val="FA7E0A"/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266700" dist="50800" dir="18900000">
                <a:schemeClr val="tx1">
                  <a:lumMod val="95000"/>
                  <a:lumOff val="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32ED719-01A6-46A1-A4DC-C0259CCA8E1E}"/>
                </a:ext>
              </a:extLst>
            </p:cNvPr>
            <p:cNvSpPr/>
            <p:nvPr/>
          </p:nvSpPr>
          <p:spPr>
            <a:xfrm>
              <a:off x="6822908" y="4775693"/>
              <a:ext cx="857250" cy="900000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  <a:effectLst>
              <a:outerShdw blurRad="381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3161D16-EA2B-4949-A99D-8F5621DE4BE9}"/>
                </a:ext>
              </a:extLst>
            </p:cNvPr>
            <p:cNvSpPr/>
            <p:nvPr/>
          </p:nvSpPr>
          <p:spPr>
            <a:xfrm>
              <a:off x="6924384" y="4877649"/>
              <a:ext cx="663024" cy="696088"/>
            </a:xfrm>
            <a:prstGeom prst="ellipse">
              <a:avLst/>
            </a:prstGeom>
            <a:gradFill flip="none" rotWithShape="1">
              <a:gsLst>
                <a:gs pos="0">
                  <a:srgbClr val="B85A04"/>
                </a:gs>
                <a:gs pos="100000">
                  <a:srgbClr val="FA7E0A"/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266700" dist="50800" dir="18900000">
                <a:schemeClr val="tx1">
                  <a:lumMod val="95000"/>
                  <a:lumOff val="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6B9E60E-6D42-46D6-AF05-C6E80D7ACFCB}"/>
                </a:ext>
              </a:extLst>
            </p:cNvPr>
            <p:cNvSpPr txBox="1"/>
            <p:nvPr/>
          </p:nvSpPr>
          <p:spPr>
            <a:xfrm>
              <a:off x="7680157" y="4933228"/>
              <a:ext cx="3837680" cy="58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Carlito"/>
                </a:rPr>
                <a:t>Capture multi-scale temporal and spatial information  </a:t>
              </a:r>
              <a:endParaRPr lang="en-IN" sz="1600" dirty="0">
                <a:solidFill>
                  <a:srgbClr val="000000"/>
                </a:solidFill>
                <a:latin typeface="Carlito"/>
              </a:endParaRPr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AA9F430-E6AD-4E14-A10E-489832244C73}"/>
              </a:ext>
            </a:extLst>
          </p:cNvPr>
          <p:cNvSpPr/>
          <p:nvPr/>
        </p:nvSpPr>
        <p:spPr>
          <a:xfrm>
            <a:off x="6796383" y="2331870"/>
            <a:ext cx="4534819" cy="899766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innerShdw blurRad="266700" dist="50800" dir="18900000">
              <a:schemeClr val="tx1">
                <a:lumMod val="95000"/>
                <a:lumOff val="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68BEBC-6BC0-4423-917E-57C339A12483}"/>
              </a:ext>
            </a:extLst>
          </p:cNvPr>
          <p:cNvSpPr/>
          <p:nvPr/>
        </p:nvSpPr>
        <p:spPr>
          <a:xfrm>
            <a:off x="6780345" y="2331870"/>
            <a:ext cx="857027" cy="89976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DC050A3-3E64-44FB-B146-0A94999E74DE}"/>
              </a:ext>
            </a:extLst>
          </p:cNvPr>
          <p:cNvSpPr/>
          <p:nvPr/>
        </p:nvSpPr>
        <p:spPr>
          <a:xfrm>
            <a:off x="6881795" y="2433799"/>
            <a:ext cx="662851" cy="69590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innerShdw blurRad="266700" dist="50800" dir="18900000">
              <a:schemeClr val="tx1">
                <a:lumMod val="95000"/>
                <a:lumOff val="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7E7272-B818-445D-A436-867ADEE80224}"/>
              </a:ext>
            </a:extLst>
          </p:cNvPr>
          <p:cNvSpPr txBox="1"/>
          <p:nvPr/>
        </p:nvSpPr>
        <p:spPr>
          <a:xfrm>
            <a:off x="7630058" y="2489364"/>
            <a:ext cx="3169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arlito"/>
              </a:rPr>
              <a:t>Predict KPIs for different history and horizon combinations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9527D5-DEBB-4A59-A371-A08558B274C5}"/>
              </a:ext>
            </a:extLst>
          </p:cNvPr>
          <p:cNvGrpSpPr/>
          <p:nvPr/>
        </p:nvGrpSpPr>
        <p:grpSpPr>
          <a:xfrm>
            <a:off x="6397115" y="1033517"/>
            <a:ext cx="5333356" cy="1054477"/>
            <a:chOff x="6708941" y="841962"/>
            <a:chExt cx="4552042" cy="900000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233806D1-36F7-48BF-B52C-2E580F74A779}"/>
                </a:ext>
              </a:extLst>
            </p:cNvPr>
            <p:cNvSpPr/>
            <p:nvPr/>
          </p:nvSpPr>
          <p:spPr>
            <a:xfrm>
              <a:off x="6724983" y="841962"/>
              <a:ext cx="4536000" cy="900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266700" dist="50800" dir="18900000">
                <a:schemeClr val="tx1">
                  <a:lumMod val="95000"/>
                  <a:lumOff val="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9D4574E-ED13-4CAB-AD7B-0C060FE7DDA3}"/>
                </a:ext>
              </a:extLst>
            </p:cNvPr>
            <p:cNvSpPr/>
            <p:nvPr/>
          </p:nvSpPr>
          <p:spPr>
            <a:xfrm>
              <a:off x="6708941" y="841962"/>
              <a:ext cx="857250" cy="900000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  <a:effectLst>
              <a:outerShdw blurRad="381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AABFDAF-C8B0-4A95-89B1-EC1C2399A22C}"/>
                </a:ext>
              </a:extLst>
            </p:cNvPr>
            <p:cNvSpPr/>
            <p:nvPr/>
          </p:nvSpPr>
          <p:spPr>
            <a:xfrm>
              <a:off x="6810417" y="943918"/>
              <a:ext cx="663024" cy="69608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266700" dist="50800" dir="18900000">
                <a:schemeClr val="tx1">
                  <a:lumMod val="95000"/>
                  <a:lumOff val="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D50A04D-730C-4AF7-B389-600B7024E0CD}"/>
                </a:ext>
              </a:extLst>
            </p:cNvPr>
            <p:cNvSpPr txBox="1"/>
            <p:nvPr/>
          </p:nvSpPr>
          <p:spPr>
            <a:xfrm>
              <a:off x="7582233" y="914494"/>
              <a:ext cx="3473585" cy="827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eaLnBrk="1" fontAlgn="auto" hangingPunct="1">
                <a:lnSpc>
                  <a:spcPct val="95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009FDB"/>
                </a:buClr>
                <a:buSzPct val="80000"/>
              </a:pPr>
              <a:r>
                <a:rPr lang="en-US" sz="2000" b="1" dirty="0">
                  <a:solidFill>
                    <a:schemeClr val="bg2">
                      <a:lumMod val="25000"/>
                    </a:schemeClr>
                  </a:solidFill>
                  <a:latin typeface="Carlito"/>
                </a:rPr>
                <a:t>Design a scalable reusable accurate* prediction framework to predict RAN KPIs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3E49475-D639-4A28-9DD8-A5BCF813B791}"/>
              </a:ext>
            </a:extLst>
          </p:cNvPr>
          <p:cNvGrpSpPr/>
          <p:nvPr/>
        </p:nvGrpSpPr>
        <p:grpSpPr>
          <a:xfrm>
            <a:off x="292439" y="1170281"/>
            <a:ext cx="4821690" cy="5187216"/>
            <a:chOff x="143491" y="877717"/>
            <a:chExt cx="4822946" cy="5188567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398B81F-F07C-4E9F-88D6-8A58505FC631}"/>
                </a:ext>
              </a:extLst>
            </p:cNvPr>
            <p:cNvSpPr/>
            <p:nvPr/>
          </p:nvSpPr>
          <p:spPr>
            <a:xfrm>
              <a:off x="143491" y="5713860"/>
              <a:ext cx="4822946" cy="352424"/>
            </a:xfrm>
            <a:prstGeom prst="ellipse">
              <a:avLst/>
            </a:prstGeom>
            <a:solidFill>
              <a:schemeClr val="bg1">
                <a:lumMod val="8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DB43AC3-2570-4AB8-BA3A-89432BC47D24}"/>
                </a:ext>
              </a:extLst>
            </p:cNvPr>
            <p:cNvGrpSpPr/>
            <p:nvPr/>
          </p:nvGrpSpPr>
          <p:grpSpPr>
            <a:xfrm rot="21360000" flipH="1">
              <a:off x="3346190" y="3885513"/>
              <a:ext cx="537181" cy="2085475"/>
              <a:chOff x="4256303" y="3707402"/>
              <a:chExt cx="537181" cy="2085475"/>
            </a:xfrm>
          </p:grpSpPr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F3D50796-1766-4C38-AAB6-199C0BA867C5}"/>
                  </a:ext>
                </a:extLst>
              </p:cNvPr>
              <p:cNvSpPr/>
              <p:nvPr/>
            </p:nvSpPr>
            <p:spPr>
              <a:xfrm rot="1500000">
                <a:off x="4256303" y="3707402"/>
                <a:ext cx="216000" cy="2085475"/>
              </a:xfrm>
              <a:prstGeom prst="roundRect">
                <a:avLst>
                  <a:gd name="adj" fmla="val 50000"/>
                </a:avLst>
              </a:prstGeom>
              <a:solidFill>
                <a:srgbClr val="DBAD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50753E03-AEAD-41E2-859C-BA537FDFA9D1}"/>
                  </a:ext>
                </a:extLst>
              </p:cNvPr>
              <p:cNvSpPr/>
              <p:nvPr/>
            </p:nvSpPr>
            <p:spPr>
              <a:xfrm rot="1500000">
                <a:off x="4577484" y="3995678"/>
                <a:ext cx="216000" cy="132261"/>
              </a:xfrm>
              <a:prstGeom prst="rect">
                <a:avLst/>
              </a:prstGeom>
              <a:solidFill>
                <a:srgbClr val="D28232">
                  <a:alpha val="9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F8620A3B-21C6-4140-B617-2CAF83232065}"/>
                </a:ext>
              </a:extLst>
            </p:cNvPr>
            <p:cNvSpPr/>
            <p:nvPr/>
          </p:nvSpPr>
          <p:spPr>
            <a:xfrm>
              <a:off x="2385758" y="3902301"/>
              <a:ext cx="216000" cy="2085475"/>
            </a:xfrm>
            <a:prstGeom prst="roundRect">
              <a:avLst>
                <a:gd name="adj" fmla="val 50000"/>
              </a:avLst>
            </a:prstGeom>
            <a:solidFill>
              <a:srgbClr val="D28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48294188-360C-4B93-9FB6-347541D66F27}"/>
                </a:ext>
              </a:extLst>
            </p:cNvPr>
            <p:cNvGrpSpPr/>
            <p:nvPr/>
          </p:nvGrpSpPr>
          <p:grpSpPr>
            <a:xfrm rot="240000">
              <a:off x="1104144" y="3913504"/>
              <a:ext cx="537181" cy="2085475"/>
              <a:chOff x="4256303" y="3707402"/>
              <a:chExt cx="537181" cy="2085475"/>
            </a:xfrm>
          </p:grpSpPr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34F56BC5-7134-4757-B9A3-2702DC26DCFF}"/>
                  </a:ext>
                </a:extLst>
              </p:cNvPr>
              <p:cNvSpPr/>
              <p:nvPr/>
            </p:nvSpPr>
            <p:spPr>
              <a:xfrm rot="1500000">
                <a:off x="4256303" y="3707402"/>
                <a:ext cx="216000" cy="2085475"/>
              </a:xfrm>
              <a:prstGeom prst="roundRect">
                <a:avLst>
                  <a:gd name="adj" fmla="val 50000"/>
                </a:avLst>
              </a:prstGeom>
              <a:solidFill>
                <a:srgbClr val="DBAD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F301804-8D82-4236-AACF-FF516AC68619}"/>
                  </a:ext>
                </a:extLst>
              </p:cNvPr>
              <p:cNvSpPr/>
              <p:nvPr/>
            </p:nvSpPr>
            <p:spPr>
              <a:xfrm rot="1500000">
                <a:off x="4577484" y="3995678"/>
                <a:ext cx="216000" cy="132261"/>
              </a:xfrm>
              <a:prstGeom prst="rect">
                <a:avLst/>
              </a:prstGeom>
              <a:solidFill>
                <a:srgbClr val="D28232">
                  <a:alpha val="9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FFDA99C-37E4-4562-B29B-006E343A6FE0}"/>
                </a:ext>
              </a:extLst>
            </p:cNvPr>
            <p:cNvSpPr/>
            <p:nvPr/>
          </p:nvSpPr>
          <p:spPr>
            <a:xfrm rot="19560000">
              <a:off x="667622" y="877717"/>
              <a:ext cx="3600000" cy="3600000"/>
            </a:xfrm>
            <a:prstGeom prst="ellipse">
              <a:avLst/>
            </a:prstGeom>
            <a:gradFill flip="none" rotWithShape="1">
              <a:gsLst>
                <a:gs pos="0">
                  <a:srgbClr val="0D3055"/>
                </a:gs>
                <a:gs pos="100000">
                  <a:srgbClr val="154C89"/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266700" dist="50800" dir="18900000">
                <a:schemeClr val="tx1">
                  <a:lumMod val="95000"/>
                  <a:lumOff val="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C5933FE-8690-41CD-9ACB-DA61034F5D93}"/>
                </a:ext>
              </a:extLst>
            </p:cNvPr>
            <p:cNvSpPr/>
            <p:nvPr/>
          </p:nvSpPr>
          <p:spPr>
            <a:xfrm rot="19560000">
              <a:off x="1027622" y="1237717"/>
              <a:ext cx="2880000" cy="2880000"/>
            </a:xfrm>
            <a:prstGeom prst="ellipse">
              <a:avLst/>
            </a:prstGeom>
            <a:gradFill flip="none" rotWithShape="1">
              <a:gsLst>
                <a:gs pos="0">
                  <a:srgbClr val="00A4AC"/>
                </a:gs>
                <a:gs pos="100000">
                  <a:srgbClr val="00C2CC"/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266700" dist="50800" dir="18900000">
                <a:schemeClr val="tx1">
                  <a:lumMod val="95000"/>
                  <a:lumOff val="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28EFA12-ED1D-44A7-977A-240E603CD3A8}"/>
                </a:ext>
              </a:extLst>
            </p:cNvPr>
            <p:cNvSpPr/>
            <p:nvPr/>
          </p:nvSpPr>
          <p:spPr>
            <a:xfrm rot="19560000">
              <a:off x="1387622" y="1597717"/>
              <a:ext cx="2160000" cy="2160000"/>
            </a:xfrm>
            <a:prstGeom prst="ellipse">
              <a:avLst/>
            </a:prstGeom>
            <a:gradFill flip="none" rotWithShape="1">
              <a:gsLst>
                <a:gs pos="0">
                  <a:srgbClr val="B85A04"/>
                </a:gs>
                <a:gs pos="100000">
                  <a:srgbClr val="FA7E0A"/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266700" dist="50800" dir="18900000">
                <a:schemeClr val="tx1">
                  <a:lumMod val="95000"/>
                  <a:lumOff val="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CEF12A4-6235-4C5B-90C9-30E089244AF9}"/>
                </a:ext>
              </a:extLst>
            </p:cNvPr>
            <p:cNvSpPr/>
            <p:nvPr/>
          </p:nvSpPr>
          <p:spPr>
            <a:xfrm rot="19560000">
              <a:off x="1747622" y="1957717"/>
              <a:ext cx="1440000" cy="14400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innerShdw blurRad="266700" dist="50800" dir="18900000">
                <a:schemeClr val="tx1">
                  <a:lumMod val="95000"/>
                  <a:lumOff val="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EDABD74-E02B-421C-9FC1-6AB3886D8B72}"/>
                </a:ext>
              </a:extLst>
            </p:cNvPr>
            <p:cNvSpPr/>
            <p:nvPr/>
          </p:nvSpPr>
          <p:spPr>
            <a:xfrm rot="19560000">
              <a:off x="2107622" y="2317717"/>
              <a:ext cx="720000" cy="720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266700" dist="50800" dir="18900000">
                <a:schemeClr val="tx1">
                  <a:lumMod val="95000"/>
                  <a:lumOff val="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E2A18B5D-5445-44C5-A567-57FCDBF39CCE}"/>
                </a:ext>
              </a:extLst>
            </p:cNvPr>
            <p:cNvSpPr/>
            <p:nvPr/>
          </p:nvSpPr>
          <p:spPr>
            <a:xfrm rot="19560000">
              <a:off x="2966987" y="2511068"/>
              <a:ext cx="45719" cy="180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F867230-4595-4059-BEA9-8E2ACA79C6CF}"/>
                </a:ext>
              </a:extLst>
            </p:cNvPr>
            <p:cNvGrpSpPr/>
            <p:nvPr/>
          </p:nvGrpSpPr>
          <p:grpSpPr>
            <a:xfrm>
              <a:off x="2261916" y="1247356"/>
              <a:ext cx="2556000" cy="757525"/>
              <a:chOff x="2261916" y="1247356"/>
              <a:chExt cx="2556000" cy="757525"/>
            </a:xfrm>
          </p:grpSpPr>
          <p:sp>
            <p:nvSpPr>
              <p:cNvPr id="61" name="Isosceles Triangle 60">
                <a:extLst>
                  <a:ext uri="{FF2B5EF4-FFF2-40B4-BE49-F238E27FC236}">
                    <a16:creationId xmlns:a16="http://schemas.microsoft.com/office/drawing/2014/main" id="{65B42EE2-E145-4E62-BB90-ED29C21ACA13}"/>
                  </a:ext>
                </a:extLst>
              </p:cNvPr>
              <p:cNvSpPr/>
              <p:nvPr/>
            </p:nvSpPr>
            <p:spPr>
              <a:xfrm rot="14160000">
                <a:off x="4345638" y="1177835"/>
                <a:ext cx="115335" cy="256727"/>
              </a:xfrm>
              <a:prstGeom prst="triangle">
                <a:avLst>
                  <a:gd name="adj" fmla="val 0"/>
                </a:avLst>
              </a:prstGeom>
              <a:solidFill>
                <a:srgbClr val="F84E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2" name="Isosceles Triangle 61">
                <a:extLst>
                  <a:ext uri="{FF2B5EF4-FFF2-40B4-BE49-F238E27FC236}">
                    <a16:creationId xmlns:a16="http://schemas.microsoft.com/office/drawing/2014/main" id="{BFA79651-4329-4FEB-8C96-FD6BCAFDFB0C}"/>
                  </a:ext>
                </a:extLst>
              </p:cNvPr>
              <p:cNvSpPr/>
              <p:nvPr/>
            </p:nvSpPr>
            <p:spPr>
              <a:xfrm rot="3360000" flipV="1">
                <a:off x="4432097" y="1306016"/>
                <a:ext cx="115335" cy="256727"/>
              </a:xfrm>
              <a:prstGeom prst="triangle">
                <a:avLst>
                  <a:gd name="adj" fmla="val 0"/>
                </a:avLst>
              </a:prstGeom>
              <a:solidFill>
                <a:srgbClr val="2C05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080CB8AF-6EDB-41C1-A146-D748F8BD7192}"/>
                  </a:ext>
                </a:extLst>
              </p:cNvPr>
              <p:cNvSpPr/>
              <p:nvPr/>
            </p:nvSpPr>
            <p:spPr>
              <a:xfrm rot="3360000">
                <a:off x="3517056" y="704022"/>
                <a:ext cx="45719" cy="2556000"/>
              </a:xfrm>
              <a:prstGeom prst="roundRect">
                <a:avLst>
                  <a:gd name="adj" fmla="val 50000"/>
                </a:avLst>
              </a:prstGeom>
              <a:solidFill>
                <a:srgbClr val="FB89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BEE17E8-1AFB-403C-8D75-93B98488B66F}"/>
                  </a:ext>
                </a:extLst>
              </p:cNvPr>
              <p:cNvSpPr/>
              <p:nvPr/>
            </p:nvSpPr>
            <p:spPr>
              <a:xfrm rot="3360000">
                <a:off x="4572350" y="1219415"/>
                <a:ext cx="45720" cy="101601"/>
              </a:xfrm>
              <a:custGeom>
                <a:avLst/>
                <a:gdLst>
                  <a:gd name="connsiteX0" fmla="*/ 0 w 45720"/>
                  <a:gd name="connsiteY0" fmla="*/ 101601 h 101601"/>
                  <a:gd name="connsiteX1" fmla="*/ 0 w 45720"/>
                  <a:gd name="connsiteY1" fmla="*/ 22861 h 101601"/>
                  <a:gd name="connsiteX2" fmla="*/ 22860 w 45720"/>
                  <a:gd name="connsiteY2" fmla="*/ 0 h 101601"/>
                  <a:gd name="connsiteX3" fmla="*/ 45720 w 45720"/>
                  <a:gd name="connsiteY3" fmla="*/ 22861 h 101601"/>
                  <a:gd name="connsiteX4" fmla="*/ 45720 w 45720"/>
                  <a:gd name="connsiteY4" fmla="*/ 101601 h 101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720" h="101601">
                    <a:moveTo>
                      <a:pt x="0" y="101601"/>
                    </a:moveTo>
                    <a:lnTo>
                      <a:pt x="0" y="22861"/>
                    </a:lnTo>
                    <a:cubicBezTo>
                      <a:pt x="0" y="10237"/>
                      <a:pt x="10235" y="0"/>
                      <a:pt x="22860" y="0"/>
                    </a:cubicBezTo>
                    <a:cubicBezTo>
                      <a:pt x="35485" y="0"/>
                      <a:pt x="45720" y="10237"/>
                      <a:pt x="45720" y="22861"/>
                    </a:cubicBezTo>
                    <a:lnTo>
                      <a:pt x="45720" y="101601"/>
                    </a:lnTo>
                    <a:close/>
                  </a:path>
                </a:pathLst>
              </a:custGeom>
              <a:solidFill>
                <a:srgbClr val="3D1E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642FBE3A-62FB-47EB-9552-3528B4D68D56}"/>
              </a:ext>
            </a:extLst>
          </p:cNvPr>
          <p:cNvSpPr/>
          <p:nvPr/>
        </p:nvSpPr>
        <p:spPr>
          <a:xfrm>
            <a:off x="389368" y="6371707"/>
            <a:ext cx="640701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100" dirty="0">
                <a:latin typeface="Carlito"/>
              </a:rPr>
              <a:t>More accurate estimate results in better adaptation decisions</a:t>
            </a:r>
          </a:p>
          <a:p>
            <a:pPr marL="171450" indent="-171450">
              <a:buFontTx/>
              <a:buChar char="-"/>
            </a:pPr>
            <a:r>
              <a:rPr lang="en-US" sz="1100" dirty="0"/>
              <a:t>Xuan Kelvin et al, “Can Accurate Predictions Improve Video Streaming in Cellular Network”</a:t>
            </a:r>
            <a:endParaRPr lang="en-US" dirty="0">
              <a:latin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884016373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51A64C-C919-460D-9624-811731C931AA}"/>
              </a:ext>
            </a:extLst>
          </p:cNvPr>
          <p:cNvSpPr/>
          <p:nvPr/>
        </p:nvSpPr>
        <p:spPr>
          <a:xfrm>
            <a:off x="5411244" y="2818761"/>
            <a:ext cx="2229633" cy="349469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"/>
            <a:ext cx="12188825" cy="833574"/>
          </a:xfrm>
        </p:spPr>
        <p:txBody>
          <a:bodyPr/>
          <a:lstStyle/>
          <a:p>
            <a:r>
              <a:rPr lang="en-US" sz="3200" dirty="0"/>
              <a:t>DeepAuto: Architecture of Prediction System</a:t>
            </a:r>
          </a:p>
        </p:txBody>
      </p:sp>
      <p:sp>
        <p:nvSpPr>
          <p:cNvPr id="6" name="Rectangle 5"/>
          <p:cNvSpPr/>
          <p:nvPr/>
        </p:nvSpPr>
        <p:spPr>
          <a:xfrm>
            <a:off x="251648" y="836528"/>
            <a:ext cx="115406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Coarse, longer delay data is used for mid term (hour-week) prediction.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Finer, shorter delay data is used for short term (second-mins) prediction</a:t>
            </a:r>
            <a:r>
              <a:rPr lang="en-US" sz="1600" dirty="0"/>
              <a:t>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549" y="4242119"/>
            <a:ext cx="934497" cy="1012371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634594" y="5156322"/>
            <a:ext cx="1833130" cy="806835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Short Term Predictor </a:t>
            </a:r>
          </a:p>
          <a:p>
            <a:pPr algn="ctr"/>
            <a:r>
              <a:rPr lang="en-US" dirty="0"/>
              <a:t>(sec-hour)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215090" y="5145494"/>
            <a:ext cx="1514010" cy="818606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Real-Time Collector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05549" y="4015696"/>
            <a:ext cx="934497" cy="22642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LTE/5G Cell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9813012" y="4598698"/>
            <a:ext cx="982236" cy="6826"/>
          </a:xfrm>
          <a:prstGeom prst="straightConnector1">
            <a:avLst/>
          </a:prstGeom>
          <a:ln w="1206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3237620" y="3290522"/>
            <a:ext cx="1514010" cy="798193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15-min PM Data Collector</a:t>
            </a:r>
          </a:p>
        </p:txBody>
      </p:sp>
      <p:cxnSp>
        <p:nvCxnSpPr>
          <p:cNvPr id="13" name="Elbow Connector 12"/>
          <p:cNvCxnSpPr>
            <a:stCxn id="12" idx="0"/>
            <a:endCxn id="22" idx="1"/>
          </p:cNvCxnSpPr>
          <p:nvPr/>
        </p:nvCxnSpPr>
        <p:spPr>
          <a:xfrm rot="5400000" flipH="1" flipV="1">
            <a:off x="2292171" y="3070247"/>
            <a:ext cx="326077" cy="156482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5626890" y="3290523"/>
            <a:ext cx="1863364" cy="798193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Long Term Predictor </a:t>
            </a:r>
          </a:p>
          <a:p>
            <a:pPr algn="ctr"/>
            <a:r>
              <a:rPr lang="en-US" dirty="0"/>
              <a:t>(hour-week)</a:t>
            </a:r>
          </a:p>
        </p:txBody>
      </p:sp>
      <p:cxnSp>
        <p:nvCxnSpPr>
          <p:cNvPr id="37" name="Straight Arrow Connector 36"/>
          <p:cNvCxnSpPr>
            <a:stCxn id="22" idx="3"/>
            <a:endCxn id="36" idx="1"/>
          </p:cNvCxnSpPr>
          <p:nvPr/>
        </p:nvCxnSpPr>
        <p:spPr>
          <a:xfrm>
            <a:off x="4751630" y="3689619"/>
            <a:ext cx="875260" cy="1"/>
          </a:xfrm>
          <a:prstGeom prst="straightConnector1">
            <a:avLst/>
          </a:prstGeom>
          <a:ln w="254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5" idx="2"/>
            <a:endCxn id="11" idx="1"/>
          </p:cNvCxnSpPr>
          <p:nvPr/>
        </p:nvCxnSpPr>
        <p:spPr>
          <a:xfrm rot="16200000" flipH="1">
            <a:off x="2293791" y="4633497"/>
            <a:ext cx="300307" cy="154229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8188397" y="4189395"/>
            <a:ext cx="1624615" cy="818606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Prediction</a:t>
            </a:r>
          </a:p>
          <a:p>
            <a:pPr algn="ctr"/>
            <a:r>
              <a:rPr lang="en-US" dirty="0"/>
              <a:t>API Gateway</a:t>
            </a:r>
          </a:p>
        </p:txBody>
      </p:sp>
      <p:cxnSp>
        <p:nvCxnSpPr>
          <p:cNvPr id="42" name="Elbow Connector 41"/>
          <p:cNvCxnSpPr>
            <a:stCxn id="36" idx="3"/>
            <a:endCxn id="41" idx="0"/>
          </p:cNvCxnSpPr>
          <p:nvPr/>
        </p:nvCxnSpPr>
        <p:spPr>
          <a:xfrm>
            <a:off x="7490254" y="3689620"/>
            <a:ext cx="1510451" cy="49977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7" idx="3"/>
            <a:endCxn id="41" idx="2"/>
          </p:cNvCxnSpPr>
          <p:nvPr/>
        </p:nvCxnSpPr>
        <p:spPr>
          <a:xfrm flipV="1">
            <a:off x="7467724" y="5008001"/>
            <a:ext cx="1532981" cy="55173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1" idx="3"/>
            <a:endCxn id="7" idx="1"/>
          </p:cNvCxnSpPr>
          <p:nvPr/>
        </p:nvCxnSpPr>
        <p:spPr>
          <a:xfrm>
            <a:off x="4729100" y="5554797"/>
            <a:ext cx="905494" cy="4943"/>
          </a:xfrm>
          <a:prstGeom prst="straightConnector1">
            <a:avLst/>
          </a:prstGeom>
          <a:ln w="254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4780" y="2738663"/>
            <a:ext cx="743259" cy="742006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9192" y="4792712"/>
            <a:ext cx="646317" cy="53494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5900" y="2830388"/>
            <a:ext cx="673260" cy="5986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A00C07-3CE6-401C-ADA0-C1AFDAD57A4D}"/>
              </a:ext>
            </a:extLst>
          </p:cNvPr>
          <p:cNvSpPr txBox="1"/>
          <p:nvPr/>
        </p:nvSpPr>
        <p:spPr>
          <a:xfrm>
            <a:off x="5911169" y="6313455"/>
            <a:ext cx="1294805" cy="40390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DeepAuto</a:t>
            </a:r>
          </a:p>
        </p:txBody>
      </p:sp>
    </p:spTree>
    <p:extLst>
      <p:ext uri="{BB962C8B-B14F-4D97-AF65-F5344CB8AC3E}">
        <p14:creationId xmlns:p14="http://schemas.microsoft.com/office/powerpoint/2010/main" val="1315655859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"/>
            <a:ext cx="12188825" cy="798989"/>
          </a:xfrm>
        </p:spPr>
        <p:txBody>
          <a:bodyPr/>
          <a:lstStyle/>
          <a:p>
            <a:r>
              <a:rPr lang="en-US" sz="3200" dirty="0"/>
              <a:t>DeepAuto: Reusable prediction engine using deep learning</a:t>
            </a:r>
          </a:p>
        </p:txBody>
      </p:sp>
      <p:sp>
        <p:nvSpPr>
          <p:cNvPr id="198" name="Content Placeholder 3"/>
          <p:cNvSpPr txBox="1">
            <a:spLocks/>
          </p:cNvSpPr>
          <p:nvPr/>
        </p:nvSpPr>
        <p:spPr>
          <a:xfrm>
            <a:off x="370308" y="989041"/>
            <a:ext cx="11764151" cy="5448545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Lucida Grande"/>
              <a:buChar char="–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7200" indent="-23177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Lucida Grande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917575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Lucida Grande"/>
              <a:buChar char="»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143000" indent="-22542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2"/>
                </a:solidFill>
              </a:rPr>
              <a:t>The objective of reusable prediction engine is to provide </a:t>
            </a:r>
            <a:r>
              <a:rPr lang="en-US" sz="2200" i="1" dirty="0">
                <a:solidFill>
                  <a:srgbClr val="FF0000"/>
                </a:solidFill>
              </a:rPr>
              <a:t>short-term (seconds to few mins) and long-term (hours, days, weeks) </a:t>
            </a:r>
            <a:r>
              <a:rPr lang="en-US" sz="2200" dirty="0">
                <a:solidFill>
                  <a:schemeClr val="tx2"/>
                </a:solidFill>
              </a:rPr>
              <a:t>forecasts</a:t>
            </a:r>
            <a:r>
              <a:rPr lang="en-US" sz="2200" i="1" dirty="0">
                <a:solidFill>
                  <a:srgbClr val="FF0000"/>
                </a:solidFill>
              </a:rPr>
              <a:t> </a:t>
            </a:r>
            <a:r>
              <a:rPr lang="en-US" sz="2200" dirty="0">
                <a:solidFill>
                  <a:schemeClr val="tx2"/>
                </a:solidFill>
              </a:rPr>
              <a:t>of various cell level and UE level KPIs. </a:t>
            </a:r>
          </a:p>
          <a:p>
            <a:pPr marL="342900" indent="-342900" fontAlgn="auto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2"/>
                </a:solidFill>
              </a:rPr>
              <a:t>The problem can be framed as time-series prediction and in general using Nonlinear Autoregressive with exogenous inputs (NARX) framework. </a:t>
            </a:r>
          </a:p>
          <a:p>
            <a:pPr marL="285750" lvl="1" indent="-285750" fontAlgn="auto"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indent="-342900" fontAlgn="auto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210" y="3321780"/>
            <a:ext cx="7297249" cy="3305545"/>
          </a:xfrm>
          <a:prstGeom prst="rect">
            <a:avLst/>
          </a:prstGeom>
        </p:spPr>
      </p:pic>
      <p:sp>
        <p:nvSpPr>
          <p:cNvPr id="8" name="AutoShape 6" descr="y_{t}=F(y_{{t-1}},y_{{t-2}},y_{{t-3}},\ldots ,u_{{t}},u_{{t-1}},u_{{t-2}},u_{{t-3}},\ldots )+\varepsilon _{t}">
            <a:extLst>
              <a:ext uri="{FF2B5EF4-FFF2-40B4-BE49-F238E27FC236}">
                <a16:creationId xmlns:a16="http://schemas.microsoft.com/office/drawing/2014/main" id="{25D8745C-2128-425C-A29E-5A4F0BE063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9F080D-940D-45F1-95D0-FB3B2B9BA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676" y="2418036"/>
            <a:ext cx="6067425" cy="438150"/>
          </a:xfrm>
          <a:prstGeom prst="rect">
            <a:avLst/>
          </a:prstGeo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6F1FF45C-7FD4-47EF-BE83-0B4D33F73E46}"/>
              </a:ext>
            </a:extLst>
          </p:cNvPr>
          <p:cNvSpPr/>
          <p:nvPr/>
        </p:nvSpPr>
        <p:spPr>
          <a:xfrm rot="5400000">
            <a:off x="4725537" y="1870385"/>
            <a:ext cx="317939" cy="2115013"/>
          </a:xfrm>
          <a:prstGeom prst="rightBrace">
            <a:avLst>
              <a:gd name="adj1" fmla="val 8333"/>
              <a:gd name="adj2" fmla="val 46853"/>
            </a:avLst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11A969-8E75-4541-8CDA-3F35E28EE0FC}"/>
              </a:ext>
            </a:extLst>
          </p:cNvPr>
          <p:cNvSpPr txBox="1"/>
          <p:nvPr/>
        </p:nvSpPr>
        <p:spPr>
          <a:xfrm>
            <a:off x="3827000" y="3020492"/>
            <a:ext cx="2020420" cy="27657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Past values of same series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C8F0C-E05B-4175-B5CB-BD0AC10E77A7}"/>
              </a:ext>
            </a:extLst>
          </p:cNvPr>
          <p:cNvSpPr txBox="1"/>
          <p:nvPr/>
        </p:nvSpPr>
        <p:spPr>
          <a:xfrm>
            <a:off x="5952388" y="2999664"/>
            <a:ext cx="3351724" cy="20722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Current and past values of exogeneous series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36C57712-8093-461A-9FD0-31EF2E725D10}"/>
              </a:ext>
            </a:extLst>
          </p:cNvPr>
          <p:cNvSpPr/>
          <p:nvPr/>
        </p:nvSpPr>
        <p:spPr>
          <a:xfrm rot="5400000">
            <a:off x="6887723" y="1870200"/>
            <a:ext cx="317939" cy="2115013"/>
          </a:xfrm>
          <a:prstGeom prst="rightBrace">
            <a:avLst>
              <a:gd name="adj1" fmla="val 8333"/>
              <a:gd name="adj2" fmla="val 46853"/>
            </a:avLst>
          </a:prstGeom>
          <a:ln w="635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3E03364-40A0-4AEE-A8E7-E73C51DDEF56}"/>
              </a:ext>
            </a:extLst>
          </p:cNvPr>
          <p:cNvSpPr txBox="1">
            <a:spLocks/>
          </p:cNvSpPr>
          <p:nvPr/>
        </p:nvSpPr>
        <p:spPr>
          <a:xfrm>
            <a:off x="54366" y="2418036"/>
            <a:ext cx="4561494" cy="3128367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Lucida Grande"/>
              <a:buChar char="–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7200" indent="-23177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Lucida Grande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917575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Lucida Grande"/>
              <a:buChar char="»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143000" indent="-22542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 fontAlgn="auto">
              <a:buFont typeface="Arial" panose="020B0604020202020204" pitchFamily="34" charset="0"/>
              <a:buChar char="•"/>
            </a:pPr>
            <a:endParaRPr lang="en-US" sz="2000" dirty="0"/>
          </a:p>
          <a:p>
            <a:pPr fontAlgn="auto"/>
            <a:endParaRPr lang="en-US" sz="2000" dirty="0"/>
          </a:p>
          <a:p>
            <a:pPr marL="342900" indent="-342900" fontAlgn="auto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/>
                </a:solidFill>
              </a:rPr>
              <a:t>We have designed Long Short-Term Memory (LSTM) based framework for the prediction tasks. </a:t>
            </a:r>
          </a:p>
          <a:p>
            <a:pPr marL="342900" indent="-342900" fontAlgn="auto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/>
                </a:solidFill>
              </a:rPr>
              <a:t>LSTM frameworks have shown benefits over statistical frameworks such as Autoregressive integrated moving average (ARIMA) at the cost of increased complexity [1].</a:t>
            </a:r>
            <a:endParaRPr lang="en-US" sz="2000" dirty="0">
              <a:solidFill>
                <a:srgbClr val="FF0000"/>
              </a:solidFill>
            </a:endParaRPr>
          </a:p>
          <a:p>
            <a:pPr marL="342900" indent="-342900" fontAlgn="auto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/>
                </a:solidFill>
              </a:rPr>
              <a:t>Traditional machine learning models such as random forest models cannot capture long term dependencies.    </a:t>
            </a:r>
          </a:p>
          <a:p>
            <a:pPr fontAlgn="auto"/>
            <a:endParaRPr lang="en-US" sz="2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A9A43C-C59E-49F2-AFF9-DB9E3C97C487}"/>
              </a:ext>
            </a:extLst>
          </p:cNvPr>
          <p:cNvSpPr txBox="1"/>
          <p:nvPr/>
        </p:nvSpPr>
        <p:spPr>
          <a:xfrm>
            <a:off x="6351916" y="6599429"/>
            <a:ext cx="4944018" cy="4571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Proposed LSTM based architecture for reusable analytics 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011ED2-FBCD-457B-8FA3-879B9C0A3F64}"/>
              </a:ext>
            </a:extLst>
          </p:cNvPr>
          <p:cNvSpPr/>
          <p:nvPr/>
        </p:nvSpPr>
        <p:spPr>
          <a:xfrm>
            <a:off x="591879" y="6571803"/>
            <a:ext cx="6092825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b="1" i="1" dirty="0">
                <a:solidFill>
                  <a:srgbClr val="333333"/>
                </a:solidFill>
                <a:latin typeface="Arial" panose="020B0604020202020204" pitchFamily="34" charset="0"/>
              </a:rPr>
              <a:t>[1] LSTM network: a deep learning approach for short-term traffic forecast</a:t>
            </a:r>
          </a:p>
        </p:txBody>
      </p:sp>
    </p:spTree>
    <p:extLst>
      <p:ext uri="{BB962C8B-B14F-4D97-AF65-F5344CB8AC3E}">
        <p14:creationId xmlns:p14="http://schemas.microsoft.com/office/powerpoint/2010/main" val="999946072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"/>
            <a:ext cx="12188825" cy="833574"/>
          </a:xfrm>
        </p:spPr>
        <p:txBody>
          <a:bodyPr/>
          <a:lstStyle/>
          <a:p>
            <a:r>
              <a:rPr lang="en-US" sz="3200" dirty="0"/>
              <a:t>Evaluation of DeepAuto</a:t>
            </a:r>
          </a:p>
        </p:txBody>
      </p:sp>
      <p:sp>
        <p:nvSpPr>
          <p:cNvPr id="6" name="Rectangle 5"/>
          <p:cNvSpPr/>
          <p:nvPr/>
        </p:nvSpPr>
        <p:spPr>
          <a:xfrm>
            <a:off x="251648" y="836528"/>
            <a:ext cx="1154067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E45AF1-2420-49C4-9FB3-F764F06C70E5}"/>
              </a:ext>
            </a:extLst>
          </p:cNvPr>
          <p:cNvSpPr/>
          <p:nvPr/>
        </p:nvSpPr>
        <p:spPr>
          <a:xfrm>
            <a:off x="456456" y="978821"/>
            <a:ext cx="1113105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We illustrate our work using most important cell level KPIs including cell load prediction and radio channel quality prediction. 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</a:rPr>
              <a:t>Key applications such as adaptive scheduler selection and cell load balancing will be enabled using cell load and channel quality KPI prediction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u="sng" dirty="0">
                <a:solidFill>
                  <a:srgbClr val="002060"/>
                </a:solidFill>
              </a:rPr>
              <a:t>Cell load prediction: </a:t>
            </a:r>
            <a:r>
              <a:rPr lang="en-US" sz="2000" dirty="0">
                <a:solidFill>
                  <a:schemeClr val="tx2"/>
                </a:solidFill>
              </a:rPr>
              <a:t>The objective is to predict </a:t>
            </a:r>
            <a:r>
              <a:rPr lang="en-US" sz="2000" dirty="0">
                <a:solidFill>
                  <a:srgbClr val="FF0000"/>
                </a:solidFill>
              </a:rPr>
              <a:t>average </a:t>
            </a:r>
            <a:r>
              <a:rPr lang="it-IT" sz="2000" i="1" dirty="0">
                <a:solidFill>
                  <a:srgbClr val="FF0000"/>
                </a:solidFill>
              </a:rPr>
              <a:t>Cell PRB utilization in the next 1 min, 15 min and 1 hour </a:t>
            </a:r>
            <a:r>
              <a:rPr lang="en-US" sz="2000" dirty="0">
                <a:solidFill>
                  <a:schemeClr val="tx2"/>
                </a:solidFill>
              </a:rPr>
              <a:t>for each cell.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u="sng" dirty="0">
                <a:solidFill>
                  <a:srgbClr val="002060"/>
                </a:solidFill>
              </a:rPr>
              <a:t>Radio channel quality prediction </a:t>
            </a:r>
            <a:r>
              <a:rPr lang="en-US" sz="2000" dirty="0">
                <a:solidFill>
                  <a:schemeClr val="tx2"/>
                </a:solidFill>
              </a:rPr>
              <a:t>: The objective is to predict </a:t>
            </a:r>
            <a:r>
              <a:rPr lang="it-IT" sz="2000" i="1" dirty="0">
                <a:solidFill>
                  <a:srgbClr val="FF0000"/>
                </a:solidFill>
              </a:rPr>
              <a:t>RSRQ distribution in the next 5 </a:t>
            </a:r>
            <a:r>
              <a:rPr lang="it-IT" sz="2000" i="1" dirty="0" err="1">
                <a:solidFill>
                  <a:srgbClr val="FF0000"/>
                </a:solidFill>
              </a:rPr>
              <a:t>mins</a:t>
            </a:r>
            <a:r>
              <a:rPr lang="it-IT" sz="2000" i="1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for each cell.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808626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Cell Load Prediction (1)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1B26031-A340-4B34-94E4-D8EF16B9650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5791" y="1368402"/>
          <a:ext cx="11957242" cy="865602"/>
        </p:xfrm>
        <a:graphic>
          <a:graphicData uri="http://schemas.openxmlformats.org/drawingml/2006/table">
            <a:tbl>
              <a:tblPr/>
              <a:tblGrid>
                <a:gridCol w="800627">
                  <a:extLst>
                    <a:ext uri="{9D8B030D-6E8A-4147-A177-3AD203B41FA5}">
                      <a16:colId xmlns:a16="http://schemas.microsoft.com/office/drawing/2014/main" val="1955303610"/>
                    </a:ext>
                  </a:extLst>
                </a:gridCol>
                <a:gridCol w="760673">
                  <a:extLst>
                    <a:ext uri="{9D8B030D-6E8A-4147-A177-3AD203B41FA5}">
                      <a16:colId xmlns:a16="http://schemas.microsoft.com/office/drawing/2014/main" val="4015575821"/>
                    </a:ext>
                  </a:extLst>
                </a:gridCol>
                <a:gridCol w="1219358">
                  <a:extLst>
                    <a:ext uri="{9D8B030D-6E8A-4147-A177-3AD203B41FA5}">
                      <a16:colId xmlns:a16="http://schemas.microsoft.com/office/drawing/2014/main" val="178789298"/>
                    </a:ext>
                  </a:extLst>
                </a:gridCol>
                <a:gridCol w="651995">
                  <a:extLst>
                    <a:ext uri="{9D8B030D-6E8A-4147-A177-3AD203B41FA5}">
                      <a16:colId xmlns:a16="http://schemas.microsoft.com/office/drawing/2014/main" val="1764556169"/>
                    </a:ext>
                  </a:extLst>
                </a:gridCol>
                <a:gridCol w="1021180">
                  <a:extLst>
                    <a:ext uri="{9D8B030D-6E8A-4147-A177-3AD203B41FA5}">
                      <a16:colId xmlns:a16="http://schemas.microsoft.com/office/drawing/2014/main" val="4252378419"/>
                    </a:ext>
                  </a:extLst>
                </a:gridCol>
                <a:gridCol w="503361">
                  <a:extLst>
                    <a:ext uri="{9D8B030D-6E8A-4147-A177-3AD203B41FA5}">
                      <a16:colId xmlns:a16="http://schemas.microsoft.com/office/drawing/2014/main" val="2830313496"/>
                    </a:ext>
                  </a:extLst>
                </a:gridCol>
                <a:gridCol w="597656">
                  <a:extLst>
                    <a:ext uri="{9D8B030D-6E8A-4147-A177-3AD203B41FA5}">
                      <a16:colId xmlns:a16="http://schemas.microsoft.com/office/drawing/2014/main" val="2800600780"/>
                    </a:ext>
                  </a:extLst>
                </a:gridCol>
                <a:gridCol w="1024376">
                  <a:extLst>
                    <a:ext uri="{9D8B030D-6E8A-4147-A177-3AD203B41FA5}">
                      <a16:colId xmlns:a16="http://schemas.microsoft.com/office/drawing/2014/main" val="4100213884"/>
                    </a:ext>
                  </a:extLst>
                </a:gridCol>
                <a:gridCol w="875744">
                  <a:extLst>
                    <a:ext uri="{9D8B030D-6E8A-4147-A177-3AD203B41FA5}">
                      <a16:colId xmlns:a16="http://schemas.microsoft.com/office/drawing/2014/main" val="4103983755"/>
                    </a:ext>
                  </a:extLst>
                </a:gridCol>
                <a:gridCol w="569517">
                  <a:extLst>
                    <a:ext uri="{9D8B030D-6E8A-4147-A177-3AD203B41FA5}">
                      <a16:colId xmlns:a16="http://schemas.microsoft.com/office/drawing/2014/main" val="2930709919"/>
                    </a:ext>
                  </a:extLst>
                </a:gridCol>
                <a:gridCol w="657890">
                  <a:extLst>
                    <a:ext uri="{9D8B030D-6E8A-4147-A177-3AD203B41FA5}">
                      <a16:colId xmlns:a16="http://schemas.microsoft.com/office/drawing/2014/main" val="3930673423"/>
                    </a:ext>
                  </a:extLst>
                </a:gridCol>
                <a:gridCol w="481143">
                  <a:extLst>
                    <a:ext uri="{9D8B030D-6E8A-4147-A177-3AD203B41FA5}">
                      <a16:colId xmlns:a16="http://schemas.microsoft.com/office/drawing/2014/main" val="673758892"/>
                    </a:ext>
                  </a:extLst>
                </a:gridCol>
                <a:gridCol w="1109576">
                  <a:extLst>
                    <a:ext uri="{9D8B030D-6E8A-4147-A177-3AD203B41FA5}">
                      <a16:colId xmlns:a16="http://schemas.microsoft.com/office/drawing/2014/main" val="4121682836"/>
                    </a:ext>
                  </a:extLst>
                </a:gridCol>
                <a:gridCol w="552332">
                  <a:extLst>
                    <a:ext uri="{9D8B030D-6E8A-4147-A177-3AD203B41FA5}">
                      <a16:colId xmlns:a16="http://schemas.microsoft.com/office/drawing/2014/main" val="3732283381"/>
                    </a:ext>
                  </a:extLst>
                </a:gridCol>
                <a:gridCol w="1131814">
                  <a:extLst>
                    <a:ext uri="{9D8B030D-6E8A-4147-A177-3AD203B41FA5}">
                      <a16:colId xmlns:a16="http://schemas.microsoft.com/office/drawing/2014/main" val="1160259872"/>
                    </a:ext>
                  </a:extLst>
                </a:gridCol>
              </a:tblGrid>
              <a:tr h="142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cell_name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timestamp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cell_prb_util_percent_dl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active_ue_dl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cell_bitrate_kbps_dl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ENODEB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EARFCN_DL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DL_CH_BANDWIDTH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MAX_TX_POWER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LATITUDE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LONGITUDE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ALTITUDE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MARKET_CLUSTER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MARKET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SW_VERSION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64660"/>
                  </a:ext>
                </a:extLst>
              </a:tr>
              <a:tr h="142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CAL00013_2A_1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5/22/2018 0:00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53.13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1.49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5438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CAL00013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2200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10000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490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32.7306694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-117.1596778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84.2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 DIEGO/LAS VEGAS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 DIEGO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CXP102051_27_R21F24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334339"/>
                  </a:ext>
                </a:extLst>
              </a:tr>
              <a:tr h="142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CAL00013_2A_1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5/22/2018 0:01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46.96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1153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CAL00013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2200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10000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490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32.7306694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-117.1596778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84.2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 DIEGO/LAS VEGAS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 DIEGO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CXP102051_27_R21F24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9096451"/>
                  </a:ext>
                </a:extLst>
              </a:tr>
              <a:tr h="142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CAL00013_2A_1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5/22/2018 0:02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52.45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1.57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2900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CAL00013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2200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10000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490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32.7306694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-117.1596778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84.2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 DIEGO/LAS VEGAS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 DIEGO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CXP102051_27_R21F24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0059932"/>
                  </a:ext>
                </a:extLst>
              </a:tr>
              <a:tr h="142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CAL00013_2A_1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5/22/2018 0:03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58.47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1.59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3846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CAL00013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2200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10000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490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32.7306694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-117.1596778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84.2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 DIEGO/LAS VEGAS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 DIEGO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CXP102051_27_R21F24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7413020"/>
                  </a:ext>
                </a:extLst>
              </a:tr>
              <a:tr h="14213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CAL00013_2A_1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5/22/2018 0:04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69.89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1.83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4394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CAL00013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2200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10000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490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32.7306694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-117.1596778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84.2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 DIEGO/LAS VEGAS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 DIEGO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CXP102051_27_R21F24</a:t>
                      </a:r>
                    </a:p>
                  </a:txBody>
                  <a:tcPr marL="7107" marR="7107" marT="71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4360533"/>
                  </a:ext>
                </a:extLst>
              </a:tr>
            </a:tbl>
          </a:graphicData>
        </a:graphic>
      </p:graphicFrame>
      <p:sp>
        <p:nvSpPr>
          <p:cNvPr id="9" name="Left Brace 8">
            <a:extLst>
              <a:ext uri="{FF2B5EF4-FFF2-40B4-BE49-F238E27FC236}">
                <a16:creationId xmlns:a16="http://schemas.microsoft.com/office/drawing/2014/main" id="{76B2658C-E40D-488B-95F3-7E3DA7714C1A}"/>
              </a:ext>
            </a:extLst>
          </p:cNvPr>
          <p:cNvSpPr/>
          <p:nvPr/>
        </p:nvSpPr>
        <p:spPr>
          <a:xfrm rot="16200000">
            <a:off x="2057600" y="2035879"/>
            <a:ext cx="485029" cy="1137191"/>
          </a:xfrm>
          <a:prstGeom prst="leftBrace">
            <a:avLst>
              <a:gd name="adj1" fmla="val 8333"/>
              <a:gd name="adj2" fmla="val 51974"/>
            </a:avLst>
          </a:prstGeom>
          <a:ln w="254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64244751-E7A7-4C27-947F-0A6880169C38}"/>
              </a:ext>
            </a:extLst>
          </p:cNvPr>
          <p:cNvSpPr/>
          <p:nvPr/>
        </p:nvSpPr>
        <p:spPr>
          <a:xfrm rot="16200000">
            <a:off x="3523328" y="1807279"/>
            <a:ext cx="485029" cy="1594390"/>
          </a:xfrm>
          <a:prstGeom prst="leftBrace">
            <a:avLst>
              <a:gd name="adj1" fmla="val 8333"/>
              <a:gd name="adj2" fmla="val 51974"/>
            </a:avLst>
          </a:prstGeom>
          <a:ln w="254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6441B5C-C069-4374-8AF2-E5008AA3A7BD}"/>
              </a:ext>
            </a:extLst>
          </p:cNvPr>
          <p:cNvSpPr/>
          <p:nvPr/>
        </p:nvSpPr>
        <p:spPr>
          <a:xfrm rot="16200000">
            <a:off x="8102417" y="-1123630"/>
            <a:ext cx="485029" cy="7456205"/>
          </a:xfrm>
          <a:prstGeom prst="leftBrace">
            <a:avLst>
              <a:gd name="adj1" fmla="val 8333"/>
              <a:gd name="adj2" fmla="val 51974"/>
            </a:avLst>
          </a:prstGeom>
          <a:ln w="254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BA6756-2408-475F-ACC4-D082F0142A51}"/>
              </a:ext>
            </a:extLst>
          </p:cNvPr>
          <p:cNvSpPr txBox="1"/>
          <p:nvPr/>
        </p:nvSpPr>
        <p:spPr>
          <a:xfrm>
            <a:off x="1731519" y="2887588"/>
            <a:ext cx="1444648" cy="91440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Cell PRB Utilization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(target to be predicted)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FB6904-66A3-4FC9-8EFA-742BCB395B6B}"/>
              </a:ext>
            </a:extLst>
          </p:cNvPr>
          <p:cNvSpPr txBox="1"/>
          <p:nvPr/>
        </p:nvSpPr>
        <p:spPr>
          <a:xfrm>
            <a:off x="3297687" y="2880592"/>
            <a:ext cx="2125959" cy="91440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Additional cell metrics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4B3853-8F86-41E9-B9A4-7ED2E424EF52}"/>
              </a:ext>
            </a:extLst>
          </p:cNvPr>
          <p:cNvSpPr txBox="1"/>
          <p:nvPr/>
        </p:nvSpPr>
        <p:spPr>
          <a:xfrm>
            <a:off x="8013123" y="2880592"/>
            <a:ext cx="1444648" cy="91440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Cell information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17CBE4-13F9-4C57-B2F3-27A249E44E6D}"/>
              </a:ext>
            </a:extLst>
          </p:cNvPr>
          <p:cNvSpPr/>
          <p:nvPr/>
        </p:nvSpPr>
        <p:spPr>
          <a:xfrm>
            <a:off x="251648" y="836528"/>
            <a:ext cx="115406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Snapshot of the training data for cell load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227F2C24-E4C0-4103-B0D9-AC18405FEE5D}"/>
              </a:ext>
            </a:extLst>
          </p:cNvPr>
          <p:cNvSpPr txBox="1">
            <a:spLocks/>
          </p:cNvSpPr>
          <p:nvPr/>
        </p:nvSpPr>
        <p:spPr>
          <a:xfrm>
            <a:off x="263846" y="3491391"/>
            <a:ext cx="5006183" cy="15515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Tx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Lucida Grande"/>
              <a:buChar char="–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7200" indent="-23177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Lucida Grande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917575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Lucida Grande"/>
              <a:buChar char="»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143000" indent="-22542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Arial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sz="2000" dirty="0"/>
              <a:t>External features: </a:t>
            </a:r>
            <a:endParaRPr lang="en-US" sz="1800" dirty="0">
              <a:solidFill>
                <a:schemeClr val="tx2"/>
              </a:solidFill>
            </a:endParaRPr>
          </a:p>
          <a:p>
            <a:pPr marL="342900" indent="-342900" fontAlgn="auto">
              <a:buFont typeface="Wingdings" charset="2"/>
              <a:buChar char="§"/>
            </a:pPr>
            <a:r>
              <a:rPr lang="en-US" sz="1800" dirty="0">
                <a:solidFill>
                  <a:schemeClr val="tx2"/>
                </a:solidFill>
              </a:rPr>
              <a:t>Active UE count </a:t>
            </a:r>
          </a:p>
          <a:p>
            <a:pPr marL="342900" indent="-342900" fontAlgn="auto">
              <a:buFont typeface="Wingdings" charset="2"/>
              <a:buChar char="§"/>
            </a:pPr>
            <a:r>
              <a:rPr lang="en-US" sz="1800" dirty="0">
                <a:solidFill>
                  <a:schemeClr val="tx2"/>
                </a:solidFill>
              </a:rPr>
              <a:t>Cell throughput</a:t>
            </a:r>
          </a:p>
          <a:p>
            <a:pPr marL="342900" indent="-342900" fontAlgn="auto">
              <a:buFont typeface="Wingdings" charset="2"/>
              <a:buChar char="§"/>
            </a:pPr>
            <a:r>
              <a:rPr lang="en-US" sz="1800" dirty="0" err="1">
                <a:solidFill>
                  <a:schemeClr val="tx2"/>
                </a:solidFill>
              </a:rPr>
              <a:t>Avg</a:t>
            </a:r>
            <a:r>
              <a:rPr lang="en-US" sz="1800" dirty="0">
                <a:solidFill>
                  <a:schemeClr val="tx2"/>
                </a:solidFill>
              </a:rPr>
              <a:t> UE throughput 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B7C9922-3201-48C0-B10F-FE15D4B3E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396" y="3785219"/>
            <a:ext cx="5234260" cy="980223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0ADE770-7A5B-4831-BEC5-30E5B3218A9A}"/>
              </a:ext>
            </a:extLst>
          </p:cNvPr>
          <p:cNvGrpSpPr/>
          <p:nvPr/>
        </p:nvGrpSpPr>
        <p:grpSpPr>
          <a:xfrm>
            <a:off x="6205353" y="4930588"/>
            <a:ext cx="4736686" cy="1927412"/>
            <a:chOff x="6303556" y="4537183"/>
            <a:chExt cx="4736686" cy="192741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A750FE7-9A38-499C-A76D-C1B6EFEDCCB1}"/>
                </a:ext>
              </a:extLst>
            </p:cNvPr>
            <p:cNvGrpSpPr/>
            <p:nvPr/>
          </p:nvGrpSpPr>
          <p:grpSpPr>
            <a:xfrm>
              <a:off x="6303556" y="4537183"/>
              <a:ext cx="4736686" cy="1818836"/>
              <a:chOff x="6303556" y="4281994"/>
              <a:chExt cx="4736686" cy="1818836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A898C6E1-0DEB-4E07-BB57-8D9164CA5E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03556" y="4281994"/>
                <a:ext cx="4736686" cy="1818836"/>
              </a:xfrm>
              <a:prstGeom prst="rect">
                <a:avLst/>
              </a:prstGeom>
            </p:spPr>
          </p:pic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363B36F-7F41-4E83-AD54-ECA0E6923A00}"/>
                  </a:ext>
                </a:extLst>
              </p:cNvPr>
              <p:cNvSpPr/>
              <p:nvPr/>
            </p:nvSpPr>
            <p:spPr>
              <a:xfrm>
                <a:off x="10468438" y="4850539"/>
                <a:ext cx="93721" cy="13287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BBE98714-51FF-4D1E-952B-0F0430AD0B0B}"/>
                  </a:ext>
                </a:extLst>
              </p:cNvPr>
              <p:cNvSpPr/>
              <p:nvPr/>
            </p:nvSpPr>
            <p:spPr>
              <a:xfrm>
                <a:off x="7335167" y="4829470"/>
                <a:ext cx="93721" cy="13287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9A17B1C-D151-428E-8B12-E917733FCCC8}"/>
                  </a:ext>
                </a:extLst>
              </p:cNvPr>
              <p:cNvSpPr txBox="1"/>
              <p:nvPr/>
            </p:nvSpPr>
            <p:spPr>
              <a:xfrm>
                <a:off x="10329444" y="4586170"/>
                <a:ext cx="542766" cy="2290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no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1 week ago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6F4E7D3-5B15-41A0-87F8-D63266ACA32B}"/>
                  </a:ext>
                </a:extLst>
              </p:cNvPr>
              <p:cNvSpPr txBox="1"/>
              <p:nvPr/>
            </p:nvSpPr>
            <p:spPr>
              <a:xfrm>
                <a:off x="7237594" y="4578773"/>
                <a:ext cx="542766" cy="2290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no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1 day ago</a:t>
                </a:r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627DE2B-54AE-479D-8AC6-4D2EDECC7D22}"/>
                </a:ext>
              </a:extLst>
            </p:cNvPr>
            <p:cNvSpPr/>
            <p:nvPr/>
          </p:nvSpPr>
          <p:spPr>
            <a:xfrm>
              <a:off x="8752583" y="6209414"/>
              <a:ext cx="473115" cy="2551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4ED6660-5F8E-4FEB-83C7-4B54E9C9D462}"/>
                    </a:ext>
                  </a:extLst>
                </p:cNvPr>
                <p:cNvSpPr txBox="1"/>
                <p:nvPr/>
              </p:nvSpPr>
              <p:spPr>
                <a:xfrm>
                  <a:off x="8790377" y="6184245"/>
                  <a:ext cx="588704" cy="2126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noAutofit/>
                </a:bodyPr>
                <a:lstStyle/>
                <a:p>
                  <a:r>
                    <a:rPr lang="en-US" sz="105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sz="1050" i="1" smtClean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lang="en-US" sz="1050" b="0" i="1" smtClean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𝑡</m:t>
                      </m:r>
                    </m:oMath>
                  </a14:m>
                  <a:r>
                    <a:rPr lang="en-US" sz="1050" dirty="0">
                      <a:solidFill>
                        <a:schemeClr val="tx2">
                          <a:lumMod val="85000"/>
                          <a:lumOff val="15000"/>
                        </a:schemeClr>
                      </a:solidFill>
                    </a:rPr>
                    <a:t>=1 min)</a:t>
                  </a: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0377" y="6184245"/>
                  <a:ext cx="588704" cy="21265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4433" t="-17143" r="-14433" b="-1428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954E740-59F4-40E8-9591-7F0381FBB61C}"/>
              </a:ext>
            </a:extLst>
          </p:cNvPr>
          <p:cNvSpPr txBox="1"/>
          <p:nvPr/>
        </p:nvSpPr>
        <p:spPr>
          <a:xfrm>
            <a:off x="7713605" y="3415983"/>
            <a:ext cx="1881549" cy="32304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Feature Correlation Matrix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A4B066D-3123-413F-A795-B3306F19A61D}"/>
                  </a:ext>
                </a:extLst>
              </p:cNvPr>
              <p:cNvSpPr/>
              <p:nvPr/>
            </p:nvSpPr>
            <p:spPr>
              <a:xfrm>
                <a:off x="172861" y="4953003"/>
                <a:ext cx="6092825" cy="183729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2000" dirty="0"/>
                  <a:t>Temporal features: </a:t>
                </a:r>
              </a:p>
              <a:p>
                <a:pPr marL="342900" indent="-342900">
                  <a:buClr>
                    <a:schemeClr val="tx1"/>
                  </a:buClr>
                  <a:buFont typeface="Wingdings" charset="2"/>
                  <a:buChar char="§"/>
                </a:pPr>
                <a:r>
                  <a:rPr lang="en-US" dirty="0">
                    <a:solidFill>
                      <a:schemeClr val="tx2"/>
                    </a:solidFill>
                  </a:rPr>
                  <a:t>Instant trend: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−1</m:t>
                        </m:r>
                      </m:e>
                    </m:d>
                    <m:r>
                      <a:rPr lang="en-US" i="1">
                        <a:solidFill>
                          <a:schemeClr val="tx2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−2</m:t>
                        </m:r>
                      </m:e>
                    </m:d>
                    <m:r>
                      <a:rPr lang="en-US" i="1">
                        <a:solidFill>
                          <a:schemeClr val="tx2"/>
                        </a:solidFill>
                        <a:latin typeface="Cambria Math" charset="0"/>
                      </a:rPr>
                      <m:t>,…, 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𝑙</m:t>
                        </m:r>
                      </m:e>
                    </m:d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  <a:p>
                <a:pPr marL="342900" indent="-342900">
                  <a:buClr>
                    <a:schemeClr val="tx1"/>
                  </a:buClr>
                  <a:buFont typeface="Wingdings" charset="2"/>
                  <a:buChar char="§"/>
                </a:pPr>
                <a:r>
                  <a:rPr lang="en-US" dirty="0">
                    <a:solidFill>
                      <a:schemeClr val="tx2"/>
                    </a:solidFill>
                  </a:rPr>
                  <a:t>Periodic pattern: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𝑝</m:t>
                        </m:r>
                      </m:e>
                    </m:d>
                    <m:r>
                      <a:rPr lang="en-US" i="1">
                        <a:solidFill>
                          <a:schemeClr val="tx2"/>
                        </a:solidFill>
                        <a:latin typeface="Cambria Math" charset="0"/>
                      </a:rPr>
                      <m:t>, …, 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∙</m:t>
                        </m:r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</m:d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  <a:p>
                <a:pPr marL="342900" indent="-342900">
                  <a:buClr>
                    <a:schemeClr val="tx1"/>
                  </a:buClr>
                  <a:buFont typeface="Wingdings" charset="2"/>
                  <a:buChar char="§"/>
                </a:pPr>
                <a:r>
                  <a:rPr lang="en-US" dirty="0">
                    <a:solidFill>
                      <a:schemeClr val="tx2"/>
                    </a:solidFill>
                  </a:rPr>
                  <a:t>Seasonal pattern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tx2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solidFill>
                          <a:schemeClr val="tx2"/>
                        </a:solidFill>
                        <a:latin typeface="Cambria Math" charset="0"/>
                      </a:rPr>
                      <m:t>, …, 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∙</m:t>
                        </m:r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e>
                    </m:d>
                  </m:oMath>
                </a14:m>
                <a:endParaRPr lang="en-US" i="1" dirty="0">
                  <a:solidFill>
                    <a:schemeClr val="tx2"/>
                  </a:solidFill>
                  <a:latin typeface="Cambria Math" charset="0"/>
                </a:endParaRPr>
              </a:p>
              <a:p>
                <a:pPr marL="342900" indent="-342900">
                  <a:buClr>
                    <a:schemeClr val="tx1"/>
                  </a:buClr>
                  <a:buFont typeface="Wingdings" charset="2"/>
                  <a:buChar char="§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= 1 day,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= 1 week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A4B066D-3123-413F-A795-B3306F19A6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61" y="4953003"/>
                <a:ext cx="6092825" cy="1837298"/>
              </a:xfrm>
              <a:prstGeom prst="rect">
                <a:avLst/>
              </a:prstGeom>
              <a:blipFill rotWithShape="0">
                <a:blip r:embed="rId8"/>
                <a:stretch>
                  <a:fillRect l="-1000" t="-1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978CA66-FC89-483F-A794-F391B4D843AE}"/>
              </a:ext>
            </a:extLst>
          </p:cNvPr>
          <p:cNvSpPr/>
          <p:nvPr/>
        </p:nvSpPr>
        <p:spPr>
          <a:xfrm>
            <a:off x="2597833" y="3739026"/>
            <a:ext cx="33818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tx1"/>
              </a:buClr>
              <a:buFont typeface="Wingdings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Cell configuration: </a:t>
            </a:r>
            <a:r>
              <a:rPr lang="en-US" i="1" dirty="0">
                <a:solidFill>
                  <a:schemeClr val="tx2"/>
                </a:solidFill>
              </a:rPr>
              <a:t>band, power, bandwidth, </a:t>
            </a:r>
            <a:r>
              <a:rPr lang="mr-IN" i="1" dirty="0">
                <a:solidFill>
                  <a:schemeClr val="tx2"/>
                </a:solidFill>
              </a:rPr>
              <a:t>…</a:t>
            </a:r>
            <a:endParaRPr lang="en-US" i="1" dirty="0">
              <a:solidFill>
                <a:schemeClr val="tx2"/>
              </a:solidFill>
            </a:endParaRPr>
          </a:p>
          <a:p>
            <a:pPr marL="342900" indent="-342900">
              <a:buClr>
                <a:schemeClr val="tx1"/>
              </a:buClr>
              <a:buFont typeface="Wingdings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Day of week, Hour of day </a:t>
            </a:r>
          </a:p>
        </p:txBody>
      </p:sp>
    </p:spTree>
    <p:extLst>
      <p:ext uri="{BB962C8B-B14F-4D97-AF65-F5344CB8AC3E}">
        <p14:creationId xmlns:p14="http://schemas.microsoft.com/office/powerpoint/2010/main" val="453317605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Cell Load Prediction (2): experiment and evaluation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880" y="2963188"/>
            <a:ext cx="3884747" cy="251257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338623" y="5837274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endParaRPr lang="en-US" sz="1400" dirty="0" err="1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9155" y="5505633"/>
            <a:ext cx="11570514" cy="106182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300" dirty="0">
                <a:latin typeface="NimbusRomNo9L-Regu"/>
              </a:rPr>
              <a:t>For longer horizon of 120 mins, DeepAuto showed </a:t>
            </a:r>
            <a:r>
              <a:rPr lang="en-US" sz="2300" dirty="0" err="1">
                <a:latin typeface="NimbusRomNo9L-Regu"/>
              </a:rPr>
              <a:t>upto</a:t>
            </a:r>
            <a:r>
              <a:rPr lang="en-US" sz="2300" dirty="0">
                <a:latin typeface="NimbusRomNo9L-Regu"/>
              </a:rPr>
              <a:t> 32% reduction in RMSE compared to naive method, 4% improvement over </a:t>
            </a:r>
            <a:r>
              <a:rPr lang="en-US" sz="2300" dirty="0" err="1">
                <a:latin typeface="NimbusRomNo9L-Regu"/>
              </a:rPr>
              <a:t>XGBoost</a:t>
            </a:r>
            <a:r>
              <a:rPr lang="en-US" sz="2300" dirty="0">
                <a:latin typeface="NimbusRomNo9L-Regu"/>
              </a:rPr>
              <a:t>.</a:t>
            </a:r>
            <a:endParaRPr lang="en-US" sz="2000" i="1" dirty="0">
              <a:solidFill>
                <a:schemeClr val="tx2">
                  <a:lumMod val="85000"/>
                  <a:lumOff val="15000"/>
                </a:schemeClr>
              </a:solidFill>
              <a:latin typeface="NimbusRomNo9L-Regu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300" dirty="0">
                <a:latin typeface="NimbusRomNo9L-Regu"/>
              </a:rPr>
              <a:t>For short horizon of 15 minutes  the gains compared to other methods are reduced. 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265" y="2861895"/>
            <a:ext cx="3687523" cy="255007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336" y="2821138"/>
            <a:ext cx="3763787" cy="24811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1793FFA7-0A56-49F3-9125-F929705635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0371383"/>
                  </p:ext>
                </p:extLst>
              </p:nvPr>
            </p:nvGraphicFramePr>
            <p:xfrm>
              <a:off x="1990537" y="979250"/>
              <a:ext cx="8207749" cy="16370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055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9531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12263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70281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210073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1212112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1396777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</a:tblGrid>
                  <a:tr h="32033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Data Source</a:t>
                          </a:r>
                          <a:r>
                            <a:rPr lang="en-US" sz="1600" baseline="0" dirty="0"/>
                            <a:t> 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∆</m:t>
                              </m:r>
                            </m:oMath>
                          </a14:m>
                          <a:r>
                            <a:rPr lang="en-US" sz="16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#</a:t>
                          </a:r>
                          <a:r>
                            <a:rPr lang="en-US" sz="1600" baseline="0" dirty="0"/>
                            <a:t> instances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RMSE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MAE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MAPE</a:t>
                          </a:r>
                          <a:r>
                            <a:rPr lang="en-US" sz="1600" baseline="0" dirty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(y&gt;mean)</a:t>
                          </a:r>
                          <a:endParaRPr lang="en-US" sz="1600" dirty="0"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lnR w="12700" cmpd="sng">
                          <a:noFill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MAPE (y&gt;</a:t>
                          </a:r>
                          <a:r>
                            <a:rPr lang="en-US" sz="1600" dirty="0" err="1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mean+std</a:t>
                          </a:r>
                          <a:r>
                            <a:rPr lang="en-US" sz="1600" dirty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1313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PM</a:t>
                          </a:r>
                          <a:r>
                            <a:rPr lang="en-US" sz="1600" baseline="0" dirty="0"/>
                            <a:t> Counter 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2 hours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sz="1600" dirty="0"/>
                            <a:t>~ 13.2</a:t>
                          </a:r>
                          <a:r>
                            <a:rPr lang="is-IS" sz="1600" baseline="0" dirty="0"/>
                            <a:t> M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0.094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0.065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19.9%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14.1%</a:t>
                          </a:r>
                        </a:p>
                      </a:txBody>
                      <a:tcPr>
                        <a:lnT w="38100" cmpd="sng">
                          <a:noFill/>
                        </a:lnT>
                        <a:lnB w="12700" cmpd="sng"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17818369"/>
                      </a:ext>
                    </a:extLst>
                  </a:tr>
                  <a:tr h="361313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PM</a:t>
                          </a:r>
                          <a:r>
                            <a:rPr lang="en-US" sz="1600" baseline="0" dirty="0"/>
                            <a:t> Counter 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15 mins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sz="1600" dirty="0"/>
                            <a:t>~ 13.7</a:t>
                          </a:r>
                          <a:r>
                            <a:rPr lang="is-IS" sz="1600" baseline="0" dirty="0"/>
                            <a:t> M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0.063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0.0425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15.30%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12.50%</a:t>
                          </a:r>
                        </a:p>
                      </a:txBody>
                      <a:tcPr>
                        <a:lnT w="38100" cmpd="sng">
                          <a:noFill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2033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CTR</a:t>
                          </a:r>
                          <a:r>
                            <a:rPr lang="en-US" sz="1600" baseline="0" dirty="0"/>
                            <a:t>/STEM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 min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~ 14.8 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hr-HR" sz="1600" kern="1200" dirty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0.091</a:t>
                          </a:r>
                          <a:endParaRPr lang="hr-HR" sz="1800" kern="1200" dirty="0"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0.0604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18.47%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13.73%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1793FFA7-0A56-49F3-9125-F929705635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0371383"/>
                  </p:ext>
                </p:extLst>
              </p:nvPr>
            </p:nvGraphicFramePr>
            <p:xfrm>
              <a:off x="1990537" y="979250"/>
              <a:ext cx="8207749" cy="16370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055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9531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12263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70281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210073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1212112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1396777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Data Source</a:t>
                          </a:r>
                          <a:r>
                            <a:rPr lang="en-US" sz="1600" baseline="0" dirty="0"/>
                            <a:t> 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1472" t="-2083" r="-607362" b="-19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#</a:t>
                          </a:r>
                          <a:r>
                            <a:rPr lang="en-US" sz="1600" baseline="0" dirty="0"/>
                            <a:t> instances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RMSE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MAE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MAPE</a:t>
                          </a:r>
                          <a:r>
                            <a:rPr lang="en-US" sz="1600" baseline="0" dirty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 (y&gt;mean)</a:t>
                          </a:r>
                          <a:endParaRPr lang="en-US" sz="1600" dirty="0"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lnR w="12700" cmpd="sng">
                          <a:noFill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MAPE (y&gt;</a:t>
                          </a:r>
                          <a:r>
                            <a:rPr lang="en-US" sz="1600" dirty="0" err="1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mean+std</a:t>
                          </a:r>
                          <a:r>
                            <a:rPr lang="en-US" sz="1600" dirty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1313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PM</a:t>
                          </a:r>
                          <a:r>
                            <a:rPr lang="en-US" sz="1600" baseline="0" dirty="0"/>
                            <a:t> Counter 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2 hours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s-IS" sz="1600" dirty="0"/>
                            <a:t>~ 13.2</a:t>
                          </a:r>
                          <a:r>
                            <a:rPr lang="is-IS" sz="1600" baseline="0" dirty="0"/>
                            <a:t> M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0.094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0.065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19.9%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14.1%</a:t>
                          </a:r>
                        </a:p>
                      </a:txBody>
                      <a:tcPr>
                        <a:lnT w="38100" cmpd="sng">
                          <a:noFill/>
                        </a:lnT>
                        <a:lnB w="12700" cmpd="sng"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17818369"/>
                      </a:ext>
                    </a:extLst>
                  </a:tr>
                  <a:tr h="361313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PM</a:t>
                          </a:r>
                          <a:r>
                            <a:rPr lang="en-US" sz="1600" baseline="0" dirty="0"/>
                            <a:t> Counter 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15 mins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sz="1600" dirty="0"/>
                            <a:t>~ 13.7</a:t>
                          </a:r>
                          <a:r>
                            <a:rPr lang="is-IS" sz="1600" baseline="0" dirty="0"/>
                            <a:t> M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0.063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0.0425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15.30%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12.50%</a:t>
                          </a:r>
                        </a:p>
                      </a:txBody>
                      <a:tcPr>
                        <a:lnT w="38100" cmpd="sng">
                          <a:noFill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CTR</a:t>
                          </a:r>
                          <a:r>
                            <a:rPr lang="en-US" sz="1600" baseline="0" dirty="0"/>
                            <a:t>/STEM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 min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~ 14.8 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hr-HR" sz="1600" kern="1200" dirty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0.091</a:t>
                          </a:r>
                          <a:endParaRPr lang="hr-HR" sz="1800" kern="1200" dirty="0"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0.0604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18.47%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13.73%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70981092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1_att_int_wde_globe_alone">
  <a:themeElements>
    <a:clrScheme name="ATT 3">
      <a:dk1>
        <a:srgbClr val="009FDB"/>
      </a:dk1>
      <a:lt1>
        <a:sysClr val="window" lastClr="FFFFFF"/>
      </a:lt1>
      <a:dk2>
        <a:srgbClr val="000000"/>
      </a:dk2>
      <a:lt2>
        <a:srgbClr val="D2D2D2"/>
      </a:lt2>
      <a:accent1>
        <a:srgbClr val="009FDB"/>
      </a:accent1>
      <a:accent2>
        <a:srgbClr val="EA7400"/>
      </a:accent2>
      <a:accent3>
        <a:srgbClr val="71C5E8"/>
      </a:accent3>
      <a:accent4>
        <a:srgbClr val="0568AE"/>
      </a:accent4>
      <a:accent5>
        <a:srgbClr val="959595"/>
      </a:accent5>
      <a:accent6>
        <a:srgbClr val="5A5A5A"/>
      </a:accent6>
      <a:hlink>
        <a:srgbClr val="0B1763"/>
      </a:hlink>
      <a:folHlink>
        <a:srgbClr val="0568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lIns="0" tIns="0" rIns="0" bIns="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square" lIns="0" tIns="0" rIns="0" bIns="0" rtlCol="0">
        <a:noAutofit/>
      </a:bodyPr>
      <a:lstStyle>
        <a:defPPr>
          <a:defRPr sz="14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kingMLMainstream-1 [Read-Only]" id="{26F53A79-B116-4E8D-86B3-74669D271AF1}" vid="{DA01691F-EC0E-46A0-8ED0-030050BBC7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System.Storyboarding.Backgrounds.RibbonApplication" Revision="1" Stencil="System.Storyboarding.Backgrounds" StencilVersion="0.1"/>
</Control>
</file>

<file path=customXml/itemProps1.xml><?xml version="1.0" encoding="utf-8"?>
<ds:datastoreItem xmlns:ds="http://schemas.openxmlformats.org/officeDocument/2006/customXml" ds:itemID="{515197C1-BA1D-461D-885E-12BDD9E21C49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ph2365v4 short</Template>
  <TotalTime>37538</TotalTime>
  <Words>1321</Words>
  <Application>Microsoft Office PowerPoint</Application>
  <PresentationFormat>Custom</PresentationFormat>
  <Paragraphs>286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Arial</vt:lpstr>
      <vt:lpstr>ATT Aleck Sans</vt:lpstr>
      <vt:lpstr>Calibri</vt:lpstr>
      <vt:lpstr>Cambria Math</vt:lpstr>
      <vt:lpstr>Carlito</vt:lpstr>
      <vt:lpstr>Courier New</vt:lpstr>
      <vt:lpstr>Lucida Grande</vt:lpstr>
      <vt:lpstr>NimbusRomNo9L-Regu</vt:lpstr>
      <vt:lpstr>Omnes_ATT II</vt:lpstr>
      <vt:lpstr>OmnesATT II</vt:lpstr>
      <vt:lpstr>Times New Roman</vt:lpstr>
      <vt:lpstr>Wingdings</vt:lpstr>
      <vt:lpstr>1_att_int_wde_globe_alone</vt:lpstr>
      <vt:lpstr>DeepAuto: A Hierarchical Deep Learning Framework for Real Time Prediction in Cellular Networks  Authors: Abhijeet Bhorkar, Ke Zhang, Jin Wang</vt:lpstr>
      <vt:lpstr>Mobility Network Automation  </vt:lpstr>
      <vt:lpstr>RAN Automation use cases </vt:lpstr>
      <vt:lpstr>Goals</vt:lpstr>
      <vt:lpstr>DeepAuto: Architecture of Prediction System</vt:lpstr>
      <vt:lpstr>DeepAuto: Reusable prediction engine using deep learning</vt:lpstr>
      <vt:lpstr>Evaluation of DeepAuto</vt:lpstr>
      <vt:lpstr>Cell Load Prediction (1) </vt:lpstr>
      <vt:lpstr>Cell Load Prediction (2): experiment and evaluation </vt:lpstr>
      <vt:lpstr>RF prediction (1) </vt:lpstr>
      <vt:lpstr>RF prediction (2): experiment and evaluation</vt:lpstr>
      <vt:lpstr>Concluding remarks </vt:lpstr>
      <vt:lpstr>PowerPoint Presentation</vt:lpstr>
      <vt:lpstr>Results </vt:lpstr>
      <vt:lpstr>Deployment</vt:lpstr>
    </vt:vector>
  </TitlesOfParts>
  <Manager/>
  <Company>IBNY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5G Labs Kickoff</dc:title>
  <dc:subject/>
  <dc:creator>ab981s@att.com</dc:creator>
  <cp:keywords/>
  <dc:description/>
  <cp:lastModifiedBy>BHORKAR, ABHIJEET</cp:lastModifiedBy>
  <cp:revision>803</cp:revision>
  <cp:lastPrinted>2018-11-15T16:58:47Z</cp:lastPrinted>
  <dcterms:created xsi:type="dcterms:W3CDTF">2018-01-18T22:13:06Z</dcterms:created>
  <dcterms:modified xsi:type="dcterms:W3CDTF">2019-10-03T17:05:08Z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